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8" r:id="rId2"/>
    <p:sldMasterId id="2147483660" r:id="rId3"/>
    <p:sldMasterId id="2147483754" r:id="rId4"/>
  </p:sldMasterIdLst>
  <p:notesMasterIdLst>
    <p:notesMasterId r:id="rId33"/>
  </p:notesMasterIdLst>
  <p:sldIdLst>
    <p:sldId id="374" r:id="rId5"/>
    <p:sldId id="354" r:id="rId6"/>
    <p:sldId id="350" r:id="rId7"/>
    <p:sldId id="384" r:id="rId8"/>
    <p:sldId id="387" r:id="rId9"/>
    <p:sldId id="394" r:id="rId10"/>
    <p:sldId id="390" r:id="rId11"/>
    <p:sldId id="258" r:id="rId12"/>
    <p:sldId id="391" r:id="rId13"/>
    <p:sldId id="365" r:id="rId14"/>
    <p:sldId id="370" r:id="rId15"/>
    <p:sldId id="376" r:id="rId16"/>
    <p:sldId id="351" r:id="rId17"/>
    <p:sldId id="352" r:id="rId18"/>
    <p:sldId id="392" r:id="rId19"/>
    <p:sldId id="371" r:id="rId20"/>
    <p:sldId id="386" r:id="rId21"/>
    <p:sldId id="377" r:id="rId22"/>
    <p:sldId id="368" r:id="rId23"/>
    <p:sldId id="369" r:id="rId24"/>
    <p:sldId id="367" r:id="rId25"/>
    <p:sldId id="393" r:id="rId26"/>
    <p:sldId id="379" r:id="rId27"/>
    <p:sldId id="380" r:id="rId28"/>
    <p:sldId id="382" r:id="rId29"/>
    <p:sldId id="383" r:id="rId30"/>
    <p:sldId id="388" r:id="rId31"/>
    <p:sldId id="373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gb2312"/>
  <p:clrMru>
    <a:srgbClr val="000066"/>
    <a:srgbClr val="FFFF00"/>
    <a:srgbClr val="0000CC"/>
    <a:srgbClr val="CC0000"/>
    <a:srgbClr val="A50021"/>
    <a:srgbClr val="00FFFF"/>
    <a:srgbClr val="0000FF"/>
    <a:srgbClr val="663300"/>
    <a:srgbClr val="00FF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03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4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8171E-928E-4DE0-9EAF-A32699EBB3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6A574067-288C-4143-A318-6083BFF76F7A}">
      <dgm:prSet phldrT="[文本]" custT="1"/>
      <dgm:spPr>
        <a:solidFill>
          <a:srgbClr val="0000CC"/>
        </a:solidFill>
      </dgm:spPr>
      <dgm:t>
        <a:bodyPr/>
        <a:lstStyle/>
        <a:p>
          <a:pPr algn="ctr"/>
          <a:r>
            <a:rPr lang="zh-CN" altLang="en-US" sz="4400" b="1" dirty="0" smtClean="0"/>
            <a:t>第一部分</a:t>
          </a:r>
          <a:endParaRPr lang="zh-CN" altLang="en-US" sz="4400" b="1" dirty="0"/>
        </a:p>
      </dgm:t>
    </dgm:pt>
    <dgm:pt modelId="{57172BF5-9AC4-4A11-8C4B-6CC7D23425F6}" type="parTrans" cxnId="{CEEB6C08-0B32-4BB3-A9AC-CC68800D2677}">
      <dgm:prSet/>
      <dgm:spPr/>
      <dgm:t>
        <a:bodyPr/>
        <a:lstStyle/>
        <a:p>
          <a:endParaRPr lang="zh-CN" altLang="en-US"/>
        </a:p>
      </dgm:t>
    </dgm:pt>
    <dgm:pt modelId="{250DC9DB-D5AF-4BE1-9397-0E012055FA2E}" type="sibTrans" cxnId="{CEEB6C08-0B32-4BB3-A9AC-CC68800D2677}">
      <dgm:prSet/>
      <dgm:spPr/>
      <dgm:t>
        <a:bodyPr/>
        <a:lstStyle/>
        <a:p>
          <a:endParaRPr lang="zh-CN" altLang="en-US"/>
        </a:p>
      </dgm:t>
    </dgm:pt>
    <dgm:pt modelId="{0BF86500-D142-4FC7-8A54-20634BF9967E}">
      <dgm:prSet phldrT="[文本]" custT="1"/>
      <dgm:spPr>
        <a:solidFill>
          <a:srgbClr val="FF0000"/>
        </a:solidFill>
      </dgm:spPr>
      <dgm:t>
        <a:bodyPr/>
        <a:lstStyle/>
        <a:p>
          <a:r>
            <a:rPr lang="zh-CN" altLang="en-US" sz="6000" dirty="0" smtClean="0">
              <a:solidFill>
                <a:srgbClr val="FFFF00"/>
              </a:solidFill>
            </a:rPr>
            <a:t>  怎样理解供给</a:t>
          </a:r>
          <a:r>
            <a:rPr lang="zh-CN" altLang="en-US" sz="6000" dirty="0" smtClean="0">
              <a:solidFill>
                <a:srgbClr val="FFFF00"/>
              </a:solidFill>
            </a:rPr>
            <a:t>侧</a:t>
          </a:r>
          <a:endParaRPr lang="en-US" altLang="zh-CN" sz="6000" dirty="0" smtClean="0">
            <a:solidFill>
              <a:srgbClr val="FFFF00"/>
            </a:solidFill>
          </a:endParaRPr>
        </a:p>
        <a:p>
          <a:r>
            <a:rPr lang="en-US" altLang="zh-CN" sz="6000" dirty="0" smtClean="0">
              <a:solidFill>
                <a:srgbClr val="FFFF00"/>
              </a:solidFill>
            </a:rPr>
            <a:t>     </a:t>
          </a:r>
          <a:r>
            <a:rPr lang="zh-CN" altLang="en-US" sz="6000" dirty="0" smtClean="0">
              <a:solidFill>
                <a:srgbClr val="FFFF00"/>
              </a:solidFill>
            </a:rPr>
            <a:t>结构性改革</a:t>
          </a:r>
          <a:endParaRPr lang="zh-CN" altLang="en-US" sz="6000" dirty="0">
            <a:solidFill>
              <a:srgbClr val="FFFF00"/>
            </a:solidFill>
          </a:endParaRPr>
        </a:p>
      </dgm:t>
    </dgm:pt>
    <dgm:pt modelId="{50627F43-807D-4B79-82AA-CB3D6B712EEE}" type="parTrans" cxnId="{E32E821F-987D-4921-A450-6B6D98317440}">
      <dgm:prSet/>
      <dgm:spPr/>
      <dgm:t>
        <a:bodyPr/>
        <a:lstStyle/>
        <a:p>
          <a:endParaRPr lang="zh-CN" altLang="en-US"/>
        </a:p>
      </dgm:t>
    </dgm:pt>
    <dgm:pt modelId="{473657A3-2022-463F-9518-168DE10C3893}" type="sibTrans" cxnId="{E32E821F-987D-4921-A450-6B6D98317440}">
      <dgm:prSet/>
      <dgm:spPr/>
      <dgm:t>
        <a:bodyPr/>
        <a:lstStyle/>
        <a:p>
          <a:endParaRPr lang="zh-CN" altLang="en-US"/>
        </a:p>
      </dgm:t>
    </dgm:pt>
    <dgm:pt modelId="{9065035B-2169-4D9F-9FFE-3CCA089EEB07}" type="pres">
      <dgm:prSet presAssocID="{EEF8171E-928E-4DE0-9EAF-A32699EBB3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D8056CA-30CE-47AF-B66C-BB50008DACF2}" type="pres">
      <dgm:prSet presAssocID="{6A574067-288C-4143-A318-6083BFF76F7A}" presName="parentText" presStyleLbl="node1" presStyleIdx="0" presStyleCnt="2" custScaleY="65781" custLinFactNeighborY="-5958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F3D9CAC-2181-411A-A802-E2E74588DCE3}" type="pres">
      <dgm:prSet presAssocID="{250DC9DB-D5AF-4BE1-9397-0E012055FA2E}" presName="spacer" presStyleCnt="0"/>
      <dgm:spPr/>
    </dgm:pt>
    <dgm:pt modelId="{25245B8C-2D43-41FD-A4BA-B46AA649483C}" type="pres">
      <dgm:prSet presAssocID="{0BF86500-D142-4FC7-8A54-20634BF9967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13C0DB4-56CA-4BA4-AFB5-6B5E0C201EB1}" type="presOf" srcId="{0BF86500-D142-4FC7-8A54-20634BF9967E}" destId="{25245B8C-2D43-41FD-A4BA-B46AA649483C}" srcOrd="0" destOrd="0" presId="urn:microsoft.com/office/officeart/2005/8/layout/vList2"/>
    <dgm:cxn modelId="{CEEB6C08-0B32-4BB3-A9AC-CC68800D2677}" srcId="{EEF8171E-928E-4DE0-9EAF-A32699EBB3D7}" destId="{6A574067-288C-4143-A318-6083BFF76F7A}" srcOrd="0" destOrd="0" parTransId="{57172BF5-9AC4-4A11-8C4B-6CC7D23425F6}" sibTransId="{250DC9DB-D5AF-4BE1-9397-0E012055FA2E}"/>
    <dgm:cxn modelId="{BB085E0F-37DE-4E92-AC5E-1188ACB30F5E}" type="presOf" srcId="{EEF8171E-928E-4DE0-9EAF-A32699EBB3D7}" destId="{9065035B-2169-4D9F-9FFE-3CCA089EEB07}" srcOrd="0" destOrd="0" presId="urn:microsoft.com/office/officeart/2005/8/layout/vList2"/>
    <dgm:cxn modelId="{E32E821F-987D-4921-A450-6B6D98317440}" srcId="{EEF8171E-928E-4DE0-9EAF-A32699EBB3D7}" destId="{0BF86500-D142-4FC7-8A54-20634BF9967E}" srcOrd="1" destOrd="0" parTransId="{50627F43-807D-4B79-82AA-CB3D6B712EEE}" sibTransId="{473657A3-2022-463F-9518-168DE10C3893}"/>
    <dgm:cxn modelId="{F27D2576-EAF0-4FD7-9CBC-3676E3AEC2FD}" type="presOf" srcId="{6A574067-288C-4143-A318-6083BFF76F7A}" destId="{3D8056CA-30CE-47AF-B66C-BB50008DACF2}" srcOrd="0" destOrd="0" presId="urn:microsoft.com/office/officeart/2005/8/layout/vList2"/>
    <dgm:cxn modelId="{539297EB-F733-4777-88C9-F70E9D26E6BE}" type="presParOf" srcId="{9065035B-2169-4D9F-9FFE-3CCA089EEB07}" destId="{3D8056CA-30CE-47AF-B66C-BB50008DACF2}" srcOrd="0" destOrd="0" presId="urn:microsoft.com/office/officeart/2005/8/layout/vList2"/>
    <dgm:cxn modelId="{498DB675-0FFB-4262-AE30-AA3CE9A54D1F}" type="presParOf" srcId="{9065035B-2169-4D9F-9FFE-3CCA089EEB07}" destId="{BF3D9CAC-2181-411A-A802-E2E74588DCE3}" srcOrd="1" destOrd="0" presId="urn:microsoft.com/office/officeart/2005/8/layout/vList2"/>
    <dgm:cxn modelId="{FF9A2B5F-77A7-4B12-852A-5666F02B5DB1}" type="presParOf" srcId="{9065035B-2169-4D9F-9FFE-3CCA089EEB07}" destId="{25245B8C-2D43-41FD-A4BA-B46AA649483C}" srcOrd="2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347A3-EE5C-4F21-AA9E-8C810E90DB27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CCF818E-37E1-4A86-B754-9716C10972F4}">
      <dgm:prSet phldrT="[文本]"/>
      <dgm:spPr/>
      <dgm:t>
        <a:bodyPr/>
        <a:lstStyle/>
        <a:p>
          <a:r>
            <a:rPr lang="zh-CN" altLang="en-US" dirty="0" smtClean="0"/>
            <a:t>美国</a:t>
          </a:r>
          <a:endParaRPr lang="zh-CN" altLang="en-US" dirty="0"/>
        </a:p>
      </dgm:t>
    </dgm:pt>
    <dgm:pt modelId="{6D10CD6D-DDD4-4C63-801E-5DAEFFF0EF9E}" type="parTrans" cxnId="{412941F2-C9D9-4B8D-900E-7534396381CB}">
      <dgm:prSet/>
      <dgm:spPr/>
      <dgm:t>
        <a:bodyPr/>
        <a:lstStyle/>
        <a:p>
          <a:endParaRPr lang="zh-CN" altLang="en-US"/>
        </a:p>
      </dgm:t>
    </dgm:pt>
    <dgm:pt modelId="{06492B9E-6905-4E8E-A19F-1E4BD8E07AEC}" type="sibTrans" cxnId="{412941F2-C9D9-4B8D-900E-7534396381CB}">
      <dgm:prSet/>
      <dgm:spPr/>
      <dgm:t>
        <a:bodyPr/>
        <a:lstStyle/>
        <a:p>
          <a:endParaRPr lang="zh-CN" altLang="en-US"/>
        </a:p>
      </dgm:t>
    </dgm:pt>
    <dgm:pt modelId="{E96C0D2B-BF17-4449-BD82-5A6D77EA14EB}">
      <dgm:prSet phldrT="[文本]" custT="1"/>
      <dgm:spPr/>
      <dgm:t>
        <a:bodyPr/>
        <a:lstStyle/>
        <a:p>
          <a:r>
            <a:rPr lang="zh-CN" altLang="en-US" sz="2900" dirty="0" smtClean="0"/>
            <a:t>  </a:t>
          </a:r>
          <a:r>
            <a:rPr lang="zh-CN" altLang="en-US" sz="3200" b="1" dirty="0" smtClean="0"/>
            <a:t>资本</a:t>
          </a:r>
          <a:endParaRPr lang="en-US" altLang="zh-CN" sz="3200" b="1" dirty="0" smtClean="0"/>
        </a:p>
        <a:p>
          <a:r>
            <a:rPr lang="zh-CN" altLang="en-US" sz="3200" b="1" dirty="0" smtClean="0"/>
            <a:t>  市场</a:t>
          </a:r>
          <a:endParaRPr lang="zh-CN" altLang="en-US" sz="3200" b="1" dirty="0"/>
        </a:p>
      </dgm:t>
    </dgm:pt>
    <dgm:pt modelId="{3A9F862E-2B73-464C-87F4-4706791461BE}" type="parTrans" cxnId="{53D0575C-05B1-4FED-AA94-955F673AB5B3}">
      <dgm:prSet/>
      <dgm:spPr/>
      <dgm:t>
        <a:bodyPr/>
        <a:lstStyle/>
        <a:p>
          <a:endParaRPr lang="zh-CN" altLang="en-US"/>
        </a:p>
      </dgm:t>
    </dgm:pt>
    <dgm:pt modelId="{11AFEB33-C794-46EB-8F78-044BA88CEC1E}" type="sibTrans" cxnId="{53D0575C-05B1-4FED-AA94-955F673AB5B3}">
      <dgm:prSet/>
      <dgm:spPr/>
      <dgm:t>
        <a:bodyPr/>
        <a:lstStyle/>
        <a:p>
          <a:endParaRPr lang="zh-CN" altLang="en-US"/>
        </a:p>
      </dgm:t>
    </dgm:pt>
    <dgm:pt modelId="{FB660F32-5169-4481-9D51-4DF20FD4D4BD}">
      <dgm:prSet phldrT="[文本]" custT="1"/>
      <dgm:spPr/>
      <dgm:t>
        <a:bodyPr/>
        <a:lstStyle/>
        <a:p>
          <a:r>
            <a:rPr lang="zh-CN" altLang="en-US" sz="2900" b="1" dirty="0" smtClean="0"/>
            <a:t>  </a:t>
          </a:r>
          <a:r>
            <a:rPr lang="zh-CN" altLang="en-US" sz="3200" b="1" dirty="0" smtClean="0"/>
            <a:t>科技</a:t>
          </a:r>
          <a:endParaRPr lang="en-US" altLang="zh-CN" sz="3200" b="1" dirty="0" smtClean="0"/>
        </a:p>
        <a:p>
          <a:r>
            <a:rPr lang="zh-CN" altLang="en-US" sz="3200" b="1" dirty="0" smtClean="0"/>
            <a:t>  创新</a:t>
          </a:r>
          <a:endParaRPr lang="zh-CN" altLang="en-US" sz="3200" b="1" dirty="0"/>
        </a:p>
      </dgm:t>
    </dgm:pt>
    <dgm:pt modelId="{67197313-864F-4D62-B547-6C2D9B617CA8}" type="parTrans" cxnId="{9203F813-BE32-4D21-AA83-31DF3BF954A3}">
      <dgm:prSet/>
      <dgm:spPr/>
      <dgm:t>
        <a:bodyPr/>
        <a:lstStyle/>
        <a:p>
          <a:endParaRPr lang="zh-CN" altLang="en-US"/>
        </a:p>
      </dgm:t>
    </dgm:pt>
    <dgm:pt modelId="{0BD6088F-A6F7-4B2F-B136-C52E403F9B7B}" type="sibTrans" cxnId="{9203F813-BE32-4D21-AA83-31DF3BF954A3}">
      <dgm:prSet/>
      <dgm:spPr/>
      <dgm:t>
        <a:bodyPr/>
        <a:lstStyle/>
        <a:p>
          <a:endParaRPr lang="zh-CN" altLang="en-US"/>
        </a:p>
      </dgm:t>
    </dgm:pt>
    <dgm:pt modelId="{ED7F7E54-1A20-4AB7-A780-E3D675BDB83F}">
      <dgm:prSet phldrT="[文本]"/>
      <dgm:spPr/>
      <dgm:t>
        <a:bodyPr/>
        <a:lstStyle/>
        <a:p>
          <a:r>
            <a:rPr lang="zh-CN" altLang="en-US" dirty="0" smtClean="0"/>
            <a:t>日本</a:t>
          </a:r>
          <a:endParaRPr lang="zh-CN" altLang="en-US" dirty="0"/>
        </a:p>
      </dgm:t>
    </dgm:pt>
    <dgm:pt modelId="{CDECFC53-72A5-4E54-968C-B721894ABAD3}" type="parTrans" cxnId="{752BACDF-9C16-48ED-BA7D-251AB6AA0FDC}">
      <dgm:prSet/>
      <dgm:spPr/>
      <dgm:t>
        <a:bodyPr/>
        <a:lstStyle/>
        <a:p>
          <a:endParaRPr lang="zh-CN" altLang="en-US"/>
        </a:p>
      </dgm:t>
    </dgm:pt>
    <dgm:pt modelId="{453F6971-DE30-4552-8680-9A8DB1B8FD76}" type="sibTrans" cxnId="{752BACDF-9C16-48ED-BA7D-251AB6AA0FDC}">
      <dgm:prSet/>
      <dgm:spPr/>
      <dgm:t>
        <a:bodyPr/>
        <a:lstStyle/>
        <a:p>
          <a:endParaRPr lang="zh-CN" altLang="en-US"/>
        </a:p>
      </dgm:t>
    </dgm:pt>
    <dgm:pt modelId="{F1FC093D-25C4-4253-909A-A15AC4F9199E}">
      <dgm:prSet phldrT="[文本]" custT="1"/>
      <dgm:spPr/>
      <dgm:t>
        <a:bodyPr/>
        <a:lstStyle/>
        <a:p>
          <a:r>
            <a:rPr lang="zh-CN" altLang="en-US" sz="3200" b="1" dirty="0" smtClean="0"/>
            <a:t> 政府产  </a:t>
          </a:r>
          <a:endParaRPr lang="en-US" altLang="zh-CN" sz="3200" b="1" dirty="0" smtClean="0"/>
        </a:p>
        <a:p>
          <a:r>
            <a:rPr lang="en-US" altLang="zh-CN" sz="3200" b="1" dirty="0" smtClean="0"/>
            <a:t> </a:t>
          </a:r>
          <a:r>
            <a:rPr lang="zh-CN" altLang="en-US" sz="3200" b="1" dirty="0" smtClean="0"/>
            <a:t>业政策</a:t>
          </a:r>
          <a:endParaRPr lang="zh-CN" altLang="en-US" sz="3200" b="1" dirty="0"/>
        </a:p>
      </dgm:t>
    </dgm:pt>
    <dgm:pt modelId="{C8B185BC-8F8D-4A11-9C8E-A2135E39C2F0}" type="parTrans" cxnId="{B0B69EA7-C181-42DA-99D5-0F9D54986F6C}">
      <dgm:prSet/>
      <dgm:spPr/>
      <dgm:t>
        <a:bodyPr/>
        <a:lstStyle/>
        <a:p>
          <a:endParaRPr lang="zh-CN" altLang="en-US"/>
        </a:p>
      </dgm:t>
    </dgm:pt>
    <dgm:pt modelId="{C95C4604-1629-4BCC-9A26-3817C9F4D42A}" type="sibTrans" cxnId="{B0B69EA7-C181-42DA-99D5-0F9D54986F6C}">
      <dgm:prSet/>
      <dgm:spPr/>
      <dgm:t>
        <a:bodyPr/>
        <a:lstStyle/>
        <a:p>
          <a:endParaRPr lang="zh-CN" altLang="en-US"/>
        </a:p>
      </dgm:t>
    </dgm:pt>
    <dgm:pt modelId="{5520EF0A-FE7A-4897-86F2-075BE9B50BA3}">
      <dgm:prSet phldrT="[文本]" custT="1"/>
      <dgm:spPr/>
      <dgm:t>
        <a:bodyPr/>
        <a:lstStyle/>
        <a:p>
          <a:r>
            <a:rPr lang="zh-CN" altLang="en-US" sz="3200" b="1" dirty="0" smtClean="0"/>
            <a:t>  泡沫</a:t>
          </a:r>
          <a:endParaRPr lang="en-US" altLang="zh-CN" sz="3200" b="1" dirty="0" smtClean="0"/>
        </a:p>
        <a:p>
          <a:r>
            <a:rPr lang="en-US" altLang="zh-CN" sz="3200" b="1" dirty="0" smtClean="0"/>
            <a:t>  </a:t>
          </a:r>
          <a:r>
            <a:rPr lang="zh-CN" altLang="en-US" sz="3200" b="1" dirty="0" smtClean="0"/>
            <a:t>经济</a:t>
          </a:r>
          <a:endParaRPr lang="zh-CN" altLang="en-US" sz="3200" b="1" dirty="0"/>
        </a:p>
      </dgm:t>
    </dgm:pt>
    <dgm:pt modelId="{4316750F-E6AD-410F-B769-2DAE4E24649B}" type="parTrans" cxnId="{A866BEDF-8729-420B-9CC7-A3E1FA711BC5}">
      <dgm:prSet/>
      <dgm:spPr/>
      <dgm:t>
        <a:bodyPr/>
        <a:lstStyle/>
        <a:p>
          <a:endParaRPr lang="zh-CN" altLang="en-US"/>
        </a:p>
      </dgm:t>
    </dgm:pt>
    <dgm:pt modelId="{849E8ED0-EFA4-4947-81C4-E128C2B701FB}" type="sibTrans" cxnId="{A866BEDF-8729-420B-9CC7-A3E1FA711BC5}">
      <dgm:prSet/>
      <dgm:spPr/>
      <dgm:t>
        <a:bodyPr/>
        <a:lstStyle/>
        <a:p>
          <a:endParaRPr lang="zh-CN" altLang="en-US"/>
        </a:p>
      </dgm:t>
    </dgm:pt>
    <dgm:pt modelId="{052E506C-2174-47ED-A04F-88DB1CD2582A}" type="pres">
      <dgm:prSet presAssocID="{1F4347A3-EE5C-4F21-AA9E-8C810E90DB27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7E4A35CD-5F52-465D-BB30-6943452E00C2}" type="pres">
      <dgm:prSet presAssocID="{8CCF818E-37E1-4A86-B754-9716C10972F4}" presName="posSpace" presStyleCnt="0"/>
      <dgm:spPr/>
    </dgm:pt>
    <dgm:pt modelId="{3F21BA13-599C-4AD0-8F5C-D88A03073250}" type="pres">
      <dgm:prSet presAssocID="{8CCF818E-37E1-4A86-B754-9716C10972F4}" presName="vertFlow" presStyleCnt="0"/>
      <dgm:spPr/>
    </dgm:pt>
    <dgm:pt modelId="{C4FCA769-039A-447C-867E-F96976C8F865}" type="pres">
      <dgm:prSet presAssocID="{8CCF818E-37E1-4A86-B754-9716C10972F4}" presName="topSpace" presStyleCnt="0"/>
      <dgm:spPr/>
    </dgm:pt>
    <dgm:pt modelId="{5608E5C3-0C27-45FD-A1D7-1DF9BF57654E}" type="pres">
      <dgm:prSet presAssocID="{8CCF818E-37E1-4A86-B754-9716C10972F4}" presName="firstComp" presStyleCnt="0"/>
      <dgm:spPr/>
    </dgm:pt>
    <dgm:pt modelId="{221FF049-D9DA-4CA5-B398-B39E9AB50288}" type="pres">
      <dgm:prSet presAssocID="{8CCF818E-37E1-4A86-B754-9716C10972F4}" presName="firstChild" presStyleLbl="bgAccFollowNode1" presStyleIdx="0" presStyleCnt="4" custScaleX="88233" custLinFactNeighborX="-13057" custLinFactNeighborY="819"/>
      <dgm:spPr/>
      <dgm:t>
        <a:bodyPr/>
        <a:lstStyle/>
        <a:p>
          <a:endParaRPr lang="zh-CN" altLang="en-US"/>
        </a:p>
      </dgm:t>
    </dgm:pt>
    <dgm:pt modelId="{1C46FD3C-10EC-497D-A93F-0D7C6A3D8F3F}" type="pres">
      <dgm:prSet presAssocID="{8CCF818E-37E1-4A86-B754-9716C10972F4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77626D1-DB74-479C-9698-FF34F563A0BA}" type="pres">
      <dgm:prSet presAssocID="{FB660F32-5169-4481-9D51-4DF20FD4D4BD}" presName="comp" presStyleCnt="0"/>
      <dgm:spPr/>
    </dgm:pt>
    <dgm:pt modelId="{E66C8136-F0EF-4567-BC58-280304E9B256}" type="pres">
      <dgm:prSet presAssocID="{FB660F32-5169-4481-9D51-4DF20FD4D4BD}" presName="child" presStyleLbl="bgAccFollowNode1" presStyleIdx="1" presStyleCnt="4" custScaleX="87195" custLinFactNeighborX="-13576" custLinFactNeighborY="20806"/>
      <dgm:spPr/>
      <dgm:t>
        <a:bodyPr/>
        <a:lstStyle/>
        <a:p>
          <a:endParaRPr lang="zh-CN" altLang="en-US"/>
        </a:p>
      </dgm:t>
    </dgm:pt>
    <dgm:pt modelId="{3D5FF978-315A-42F3-ABBF-E6EB0A17575B}" type="pres">
      <dgm:prSet presAssocID="{FB660F32-5169-4481-9D51-4DF20FD4D4B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304B055-2DFF-4A5B-A391-2C066ED10639}" type="pres">
      <dgm:prSet presAssocID="{8CCF818E-37E1-4A86-B754-9716C10972F4}" presName="negSpace" presStyleCnt="0"/>
      <dgm:spPr/>
    </dgm:pt>
    <dgm:pt modelId="{664B9B62-8B61-4002-ABFC-D92D6A3C3B20}" type="pres">
      <dgm:prSet presAssocID="{8CCF818E-37E1-4A86-B754-9716C10972F4}" presName="circle" presStyleLbl="node1" presStyleIdx="0" presStyleCnt="2"/>
      <dgm:spPr/>
      <dgm:t>
        <a:bodyPr/>
        <a:lstStyle/>
        <a:p>
          <a:endParaRPr lang="zh-CN" altLang="en-US"/>
        </a:p>
      </dgm:t>
    </dgm:pt>
    <dgm:pt modelId="{221881AB-A504-4992-A922-4659C9F1C8C1}" type="pres">
      <dgm:prSet presAssocID="{06492B9E-6905-4E8E-A19F-1E4BD8E07AEC}" presName="transSpace" presStyleCnt="0"/>
      <dgm:spPr/>
    </dgm:pt>
    <dgm:pt modelId="{A9AC123E-09F0-4B39-AF9B-1360DD087BAC}" type="pres">
      <dgm:prSet presAssocID="{ED7F7E54-1A20-4AB7-A780-E3D675BDB83F}" presName="posSpace" presStyleCnt="0"/>
      <dgm:spPr/>
    </dgm:pt>
    <dgm:pt modelId="{E4057C5C-2143-420F-ABCF-8F9EFC7F9FE2}" type="pres">
      <dgm:prSet presAssocID="{ED7F7E54-1A20-4AB7-A780-E3D675BDB83F}" presName="vertFlow" presStyleCnt="0"/>
      <dgm:spPr/>
    </dgm:pt>
    <dgm:pt modelId="{EDF0890A-9E5C-4DDE-8037-3A601F8B9C3C}" type="pres">
      <dgm:prSet presAssocID="{ED7F7E54-1A20-4AB7-A780-E3D675BDB83F}" presName="topSpace" presStyleCnt="0"/>
      <dgm:spPr/>
    </dgm:pt>
    <dgm:pt modelId="{AF4D72A0-F58A-40B7-85F6-E98329DBE639}" type="pres">
      <dgm:prSet presAssocID="{ED7F7E54-1A20-4AB7-A780-E3D675BDB83F}" presName="firstComp" presStyleCnt="0"/>
      <dgm:spPr/>
    </dgm:pt>
    <dgm:pt modelId="{0EDCC128-422D-48CA-BF77-4B2B54D8AF1A}" type="pres">
      <dgm:prSet presAssocID="{ED7F7E54-1A20-4AB7-A780-E3D675BDB83F}" presName="firstChild" presStyleLbl="bgAccFollowNode1" presStyleIdx="2" presStyleCnt="4" custScaleX="90180" custLinFactNeighborX="-17801" custLinFactNeighborY="-1589"/>
      <dgm:spPr/>
      <dgm:t>
        <a:bodyPr/>
        <a:lstStyle/>
        <a:p>
          <a:endParaRPr lang="zh-CN" altLang="en-US"/>
        </a:p>
      </dgm:t>
    </dgm:pt>
    <dgm:pt modelId="{FCAE3870-DEC6-41D8-9B55-89445B27EA20}" type="pres">
      <dgm:prSet presAssocID="{ED7F7E54-1A20-4AB7-A780-E3D675BDB83F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707AF42-86FF-4BCC-A4A8-1FD59752C821}" type="pres">
      <dgm:prSet presAssocID="{5520EF0A-FE7A-4897-86F2-075BE9B50BA3}" presName="comp" presStyleCnt="0"/>
      <dgm:spPr/>
    </dgm:pt>
    <dgm:pt modelId="{DBB4DBE8-1A80-4A81-9D3C-D87966FEF94B}" type="pres">
      <dgm:prSet presAssocID="{5520EF0A-FE7A-4897-86F2-075BE9B50BA3}" presName="child" presStyleLbl="bgAccFollowNode1" presStyleIdx="3" presStyleCnt="4" custScaleX="90837" custLinFactNeighborX="-17745" custLinFactNeighborY="18978"/>
      <dgm:spPr/>
      <dgm:t>
        <a:bodyPr/>
        <a:lstStyle/>
        <a:p>
          <a:endParaRPr lang="zh-CN" altLang="en-US"/>
        </a:p>
      </dgm:t>
    </dgm:pt>
    <dgm:pt modelId="{9661F9EE-578F-4523-86B9-B87E10394677}" type="pres">
      <dgm:prSet presAssocID="{5520EF0A-FE7A-4897-86F2-075BE9B50BA3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B87E98F-2B81-49C6-95B5-DFB4D8DBA1E1}" type="pres">
      <dgm:prSet presAssocID="{ED7F7E54-1A20-4AB7-A780-E3D675BDB83F}" presName="negSpace" presStyleCnt="0"/>
      <dgm:spPr/>
    </dgm:pt>
    <dgm:pt modelId="{55C727B1-0F67-4888-98B0-AD8683C91ECB}" type="pres">
      <dgm:prSet presAssocID="{ED7F7E54-1A20-4AB7-A780-E3D675BDB83F}" presName="circle" presStyleLbl="node1" presStyleIdx="1" presStyleCnt="2"/>
      <dgm:spPr/>
      <dgm:t>
        <a:bodyPr/>
        <a:lstStyle/>
        <a:p>
          <a:endParaRPr lang="zh-CN" altLang="en-US"/>
        </a:p>
      </dgm:t>
    </dgm:pt>
  </dgm:ptLst>
  <dgm:cxnLst>
    <dgm:cxn modelId="{4C32369B-8678-4867-841E-52C5DC7C6DA2}" type="presOf" srcId="{1F4347A3-EE5C-4F21-AA9E-8C810E90DB27}" destId="{052E506C-2174-47ED-A04F-88DB1CD2582A}" srcOrd="0" destOrd="0" presId="urn:microsoft.com/office/officeart/2005/8/layout/hList9"/>
    <dgm:cxn modelId="{68CF293C-EC70-460D-A4C4-E247EE42ABBE}" type="presOf" srcId="{8CCF818E-37E1-4A86-B754-9716C10972F4}" destId="{664B9B62-8B61-4002-ABFC-D92D6A3C3B20}" srcOrd="0" destOrd="0" presId="urn:microsoft.com/office/officeart/2005/8/layout/hList9"/>
    <dgm:cxn modelId="{752BACDF-9C16-48ED-BA7D-251AB6AA0FDC}" srcId="{1F4347A3-EE5C-4F21-AA9E-8C810E90DB27}" destId="{ED7F7E54-1A20-4AB7-A780-E3D675BDB83F}" srcOrd="1" destOrd="0" parTransId="{CDECFC53-72A5-4E54-968C-B721894ABAD3}" sibTransId="{453F6971-DE30-4552-8680-9A8DB1B8FD76}"/>
    <dgm:cxn modelId="{6E24078F-159D-46F0-9A69-68F74B59E90D}" type="presOf" srcId="{F1FC093D-25C4-4253-909A-A15AC4F9199E}" destId="{0EDCC128-422D-48CA-BF77-4B2B54D8AF1A}" srcOrd="0" destOrd="0" presId="urn:microsoft.com/office/officeart/2005/8/layout/hList9"/>
    <dgm:cxn modelId="{434A7877-B220-44AE-9AC2-7ED9B457218E}" type="presOf" srcId="{ED7F7E54-1A20-4AB7-A780-E3D675BDB83F}" destId="{55C727B1-0F67-4888-98B0-AD8683C91ECB}" srcOrd="0" destOrd="0" presId="urn:microsoft.com/office/officeart/2005/8/layout/hList9"/>
    <dgm:cxn modelId="{DDF35E2C-851E-460D-BB29-6575DC8FC292}" type="presOf" srcId="{E96C0D2B-BF17-4449-BD82-5A6D77EA14EB}" destId="{1C46FD3C-10EC-497D-A93F-0D7C6A3D8F3F}" srcOrd="1" destOrd="0" presId="urn:microsoft.com/office/officeart/2005/8/layout/hList9"/>
    <dgm:cxn modelId="{9EE2DBB6-9200-44B9-AEDA-DEF8B2FEF790}" type="presOf" srcId="{F1FC093D-25C4-4253-909A-A15AC4F9199E}" destId="{FCAE3870-DEC6-41D8-9B55-89445B27EA20}" srcOrd="1" destOrd="0" presId="urn:microsoft.com/office/officeart/2005/8/layout/hList9"/>
    <dgm:cxn modelId="{D878DADA-1859-4B12-BEE5-4DB6DAD591D2}" type="presOf" srcId="{FB660F32-5169-4481-9D51-4DF20FD4D4BD}" destId="{3D5FF978-315A-42F3-ABBF-E6EB0A17575B}" srcOrd="1" destOrd="0" presId="urn:microsoft.com/office/officeart/2005/8/layout/hList9"/>
    <dgm:cxn modelId="{9203F813-BE32-4D21-AA83-31DF3BF954A3}" srcId="{8CCF818E-37E1-4A86-B754-9716C10972F4}" destId="{FB660F32-5169-4481-9D51-4DF20FD4D4BD}" srcOrd="1" destOrd="0" parTransId="{67197313-864F-4D62-B547-6C2D9B617CA8}" sibTransId="{0BD6088F-A6F7-4B2F-B136-C52E403F9B7B}"/>
    <dgm:cxn modelId="{A866BEDF-8729-420B-9CC7-A3E1FA711BC5}" srcId="{ED7F7E54-1A20-4AB7-A780-E3D675BDB83F}" destId="{5520EF0A-FE7A-4897-86F2-075BE9B50BA3}" srcOrd="1" destOrd="0" parTransId="{4316750F-E6AD-410F-B769-2DAE4E24649B}" sibTransId="{849E8ED0-EFA4-4947-81C4-E128C2B701FB}"/>
    <dgm:cxn modelId="{53D0575C-05B1-4FED-AA94-955F673AB5B3}" srcId="{8CCF818E-37E1-4A86-B754-9716C10972F4}" destId="{E96C0D2B-BF17-4449-BD82-5A6D77EA14EB}" srcOrd="0" destOrd="0" parTransId="{3A9F862E-2B73-464C-87F4-4706791461BE}" sibTransId="{11AFEB33-C794-46EB-8F78-044BA88CEC1E}"/>
    <dgm:cxn modelId="{A1ABE842-534C-44F1-B065-1488F0B693AA}" type="presOf" srcId="{5520EF0A-FE7A-4897-86F2-075BE9B50BA3}" destId="{9661F9EE-578F-4523-86B9-B87E10394677}" srcOrd="1" destOrd="0" presId="urn:microsoft.com/office/officeart/2005/8/layout/hList9"/>
    <dgm:cxn modelId="{412941F2-C9D9-4B8D-900E-7534396381CB}" srcId="{1F4347A3-EE5C-4F21-AA9E-8C810E90DB27}" destId="{8CCF818E-37E1-4A86-B754-9716C10972F4}" srcOrd="0" destOrd="0" parTransId="{6D10CD6D-DDD4-4C63-801E-5DAEFFF0EF9E}" sibTransId="{06492B9E-6905-4E8E-A19F-1E4BD8E07AEC}"/>
    <dgm:cxn modelId="{B0B69EA7-C181-42DA-99D5-0F9D54986F6C}" srcId="{ED7F7E54-1A20-4AB7-A780-E3D675BDB83F}" destId="{F1FC093D-25C4-4253-909A-A15AC4F9199E}" srcOrd="0" destOrd="0" parTransId="{C8B185BC-8F8D-4A11-9C8E-A2135E39C2F0}" sibTransId="{C95C4604-1629-4BCC-9A26-3817C9F4D42A}"/>
    <dgm:cxn modelId="{59BF60CD-662D-4929-8916-770B033738BA}" type="presOf" srcId="{E96C0D2B-BF17-4449-BD82-5A6D77EA14EB}" destId="{221FF049-D9DA-4CA5-B398-B39E9AB50288}" srcOrd="0" destOrd="0" presId="urn:microsoft.com/office/officeart/2005/8/layout/hList9"/>
    <dgm:cxn modelId="{15828E31-252B-4EB7-A3A8-8DDC5FA40851}" type="presOf" srcId="{5520EF0A-FE7A-4897-86F2-075BE9B50BA3}" destId="{DBB4DBE8-1A80-4A81-9D3C-D87966FEF94B}" srcOrd="0" destOrd="0" presId="urn:microsoft.com/office/officeart/2005/8/layout/hList9"/>
    <dgm:cxn modelId="{1C055BCA-F0DC-4DA7-855A-83CB193E00F0}" type="presOf" srcId="{FB660F32-5169-4481-9D51-4DF20FD4D4BD}" destId="{E66C8136-F0EF-4567-BC58-280304E9B256}" srcOrd="0" destOrd="0" presId="urn:microsoft.com/office/officeart/2005/8/layout/hList9"/>
    <dgm:cxn modelId="{CF71021B-0CB3-490C-ADA7-945A2BD1FE23}" type="presParOf" srcId="{052E506C-2174-47ED-A04F-88DB1CD2582A}" destId="{7E4A35CD-5F52-465D-BB30-6943452E00C2}" srcOrd="0" destOrd="0" presId="urn:microsoft.com/office/officeart/2005/8/layout/hList9"/>
    <dgm:cxn modelId="{2F09DC5E-CEED-4DB8-A181-803B19899208}" type="presParOf" srcId="{052E506C-2174-47ED-A04F-88DB1CD2582A}" destId="{3F21BA13-599C-4AD0-8F5C-D88A03073250}" srcOrd="1" destOrd="0" presId="urn:microsoft.com/office/officeart/2005/8/layout/hList9"/>
    <dgm:cxn modelId="{6E9A96A3-F5D4-4916-AFF8-9622C99D1DFB}" type="presParOf" srcId="{3F21BA13-599C-4AD0-8F5C-D88A03073250}" destId="{C4FCA769-039A-447C-867E-F96976C8F865}" srcOrd="0" destOrd="0" presId="urn:microsoft.com/office/officeart/2005/8/layout/hList9"/>
    <dgm:cxn modelId="{FA76BDC4-B098-4BD5-88AE-1E37FCA1F621}" type="presParOf" srcId="{3F21BA13-599C-4AD0-8F5C-D88A03073250}" destId="{5608E5C3-0C27-45FD-A1D7-1DF9BF57654E}" srcOrd="1" destOrd="0" presId="urn:microsoft.com/office/officeart/2005/8/layout/hList9"/>
    <dgm:cxn modelId="{2F40D68B-82F6-4C59-A33C-F4B5D2921D88}" type="presParOf" srcId="{5608E5C3-0C27-45FD-A1D7-1DF9BF57654E}" destId="{221FF049-D9DA-4CA5-B398-B39E9AB50288}" srcOrd="0" destOrd="0" presId="urn:microsoft.com/office/officeart/2005/8/layout/hList9"/>
    <dgm:cxn modelId="{F6C76007-B861-47CD-955A-823EDA3DE9BD}" type="presParOf" srcId="{5608E5C3-0C27-45FD-A1D7-1DF9BF57654E}" destId="{1C46FD3C-10EC-497D-A93F-0D7C6A3D8F3F}" srcOrd="1" destOrd="0" presId="urn:microsoft.com/office/officeart/2005/8/layout/hList9"/>
    <dgm:cxn modelId="{16F6D4DC-FC2E-4D6D-9282-A8CB93C11A25}" type="presParOf" srcId="{3F21BA13-599C-4AD0-8F5C-D88A03073250}" destId="{B77626D1-DB74-479C-9698-FF34F563A0BA}" srcOrd="2" destOrd="0" presId="urn:microsoft.com/office/officeart/2005/8/layout/hList9"/>
    <dgm:cxn modelId="{5193932D-ADA1-4204-B931-8F6BEB570565}" type="presParOf" srcId="{B77626D1-DB74-479C-9698-FF34F563A0BA}" destId="{E66C8136-F0EF-4567-BC58-280304E9B256}" srcOrd="0" destOrd="0" presId="urn:microsoft.com/office/officeart/2005/8/layout/hList9"/>
    <dgm:cxn modelId="{91296269-5E46-4938-A08F-5F6C26B1C1D4}" type="presParOf" srcId="{B77626D1-DB74-479C-9698-FF34F563A0BA}" destId="{3D5FF978-315A-42F3-ABBF-E6EB0A17575B}" srcOrd="1" destOrd="0" presId="urn:microsoft.com/office/officeart/2005/8/layout/hList9"/>
    <dgm:cxn modelId="{ECFF3C7D-1DF7-4963-BB09-312FF312B27E}" type="presParOf" srcId="{052E506C-2174-47ED-A04F-88DB1CD2582A}" destId="{E304B055-2DFF-4A5B-A391-2C066ED10639}" srcOrd="2" destOrd="0" presId="urn:microsoft.com/office/officeart/2005/8/layout/hList9"/>
    <dgm:cxn modelId="{262D43C3-DCDC-4445-B1BB-26F7A5EF781D}" type="presParOf" srcId="{052E506C-2174-47ED-A04F-88DB1CD2582A}" destId="{664B9B62-8B61-4002-ABFC-D92D6A3C3B20}" srcOrd="3" destOrd="0" presId="urn:microsoft.com/office/officeart/2005/8/layout/hList9"/>
    <dgm:cxn modelId="{4861FBA9-E8BA-4D92-BC9F-B14A53576F3E}" type="presParOf" srcId="{052E506C-2174-47ED-A04F-88DB1CD2582A}" destId="{221881AB-A504-4992-A922-4659C9F1C8C1}" srcOrd="4" destOrd="0" presId="urn:microsoft.com/office/officeart/2005/8/layout/hList9"/>
    <dgm:cxn modelId="{C4D25EF1-12B5-4BC3-B92C-0F926E0E2822}" type="presParOf" srcId="{052E506C-2174-47ED-A04F-88DB1CD2582A}" destId="{A9AC123E-09F0-4B39-AF9B-1360DD087BAC}" srcOrd="5" destOrd="0" presId="urn:microsoft.com/office/officeart/2005/8/layout/hList9"/>
    <dgm:cxn modelId="{998F3A9B-0944-4190-873A-4F5BC666504E}" type="presParOf" srcId="{052E506C-2174-47ED-A04F-88DB1CD2582A}" destId="{E4057C5C-2143-420F-ABCF-8F9EFC7F9FE2}" srcOrd="6" destOrd="0" presId="urn:microsoft.com/office/officeart/2005/8/layout/hList9"/>
    <dgm:cxn modelId="{428E3396-F159-41DE-8C3D-6295A3CF4738}" type="presParOf" srcId="{E4057C5C-2143-420F-ABCF-8F9EFC7F9FE2}" destId="{EDF0890A-9E5C-4DDE-8037-3A601F8B9C3C}" srcOrd="0" destOrd="0" presId="urn:microsoft.com/office/officeart/2005/8/layout/hList9"/>
    <dgm:cxn modelId="{AF1E5644-430E-4F8D-91D5-224B0BA39617}" type="presParOf" srcId="{E4057C5C-2143-420F-ABCF-8F9EFC7F9FE2}" destId="{AF4D72A0-F58A-40B7-85F6-E98329DBE639}" srcOrd="1" destOrd="0" presId="urn:microsoft.com/office/officeart/2005/8/layout/hList9"/>
    <dgm:cxn modelId="{C107823F-BDCC-4A62-8DB9-22BA9704461F}" type="presParOf" srcId="{AF4D72A0-F58A-40B7-85F6-E98329DBE639}" destId="{0EDCC128-422D-48CA-BF77-4B2B54D8AF1A}" srcOrd="0" destOrd="0" presId="urn:microsoft.com/office/officeart/2005/8/layout/hList9"/>
    <dgm:cxn modelId="{A12B9950-9A75-423B-917B-4F2281A3130A}" type="presParOf" srcId="{AF4D72A0-F58A-40B7-85F6-E98329DBE639}" destId="{FCAE3870-DEC6-41D8-9B55-89445B27EA20}" srcOrd="1" destOrd="0" presId="urn:microsoft.com/office/officeart/2005/8/layout/hList9"/>
    <dgm:cxn modelId="{A77D0063-7931-4FF4-8554-E34FCE00EBB3}" type="presParOf" srcId="{E4057C5C-2143-420F-ABCF-8F9EFC7F9FE2}" destId="{8707AF42-86FF-4BCC-A4A8-1FD59752C821}" srcOrd="2" destOrd="0" presId="urn:microsoft.com/office/officeart/2005/8/layout/hList9"/>
    <dgm:cxn modelId="{2BA48F9D-6B0A-4704-8FD5-3853AEC60F25}" type="presParOf" srcId="{8707AF42-86FF-4BCC-A4A8-1FD59752C821}" destId="{DBB4DBE8-1A80-4A81-9D3C-D87966FEF94B}" srcOrd="0" destOrd="0" presId="urn:microsoft.com/office/officeart/2005/8/layout/hList9"/>
    <dgm:cxn modelId="{AED03479-A77B-4CE2-A265-7914D9F079C5}" type="presParOf" srcId="{8707AF42-86FF-4BCC-A4A8-1FD59752C821}" destId="{9661F9EE-578F-4523-86B9-B87E10394677}" srcOrd="1" destOrd="0" presId="urn:microsoft.com/office/officeart/2005/8/layout/hList9"/>
    <dgm:cxn modelId="{90558A8B-3A03-447F-9A42-F7BFA5F1C306}" type="presParOf" srcId="{052E506C-2174-47ED-A04F-88DB1CD2582A}" destId="{6B87E98F-2B81-49C6-95B5-DFB4D8DBA1E1}" srcOrd="7" destOrd="0" presId="urn:microsoft.com/office/officeart/2005/8/layout/hList9"/>
    <dgm:cxn modelId="{AE7148D4-F43F-46C7-89BF-5F6EC424050B}" type="presParOf" srcId="{052E506C-2174-47ED-A04F-88DB1CD2582A}" destId="{55C727B1-0F67-4888-98B0-AD8683C91ECB}" srcOrd="8" destOrd="0" presId="urn:microsoft.com/office/officeart/2005/8/layout/hList9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F8171E-928E-4DE0-9EAF-A32699EBB3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6A574067-288C-4143-A318-6083BFF76F7A}">
      <dgm:prSet phldrT="[文本]" custT="1"/>
      <dgm:spPr>
        <a:solidFill>
          <a:srgbClr val="0000CC"/>
        </a:solidFill>
      </dgm:spPr>
      <dgm:t>
        <a:bodyPr/>
        <a:lstStyle/>
        <a:p>
          <a:pPr algn="ctr"/>
          <a:r>
            <a:rPr lang="zh-CN" altLang="en-US" sz="4400" b="1" dirty="0" smtClean="0"/>
            <a:t>第二部分</a:t>
          </a:r>
          <a:endParaRPr lang="zh-CN" altLang="en-US" sz="4400" b="1" dirty="0"/>
        </a:p>
      </dgm:t>
    </dgm:pt>
    <dgm:pt modelId="{57172BF5-9AC4-4A11-8C4B-6CC7D23425F6}" type="parTrans" cxnId="{CEEB6C08-0B32-4BB3-A9AC-CC68800D2677}">
      <dgm:prSet/>
      <dgm:spPr/>
      <dgm:t>
        <a:bodyPr/>
        <a:lstStyle/>
        <a:p>
          <a:endParaRPr lang="zh-CN" altLang="en-US"/>
        </a:p>
      </dgm:t>
    </dgm:pt>
    <dgm:pt modelId="{250DC9DB-D5AF-4BE1-9397-0E012055FA2E}" type="sibTrans" cxnId="{CEEB6C08-0B32-4BB3-A9AC-CC68800D2677}">
      <dgm:prSet/>
      <dgm:spPr/>
      <dgm:t>
        <a:bodyPr/>
        <a:lstStyle/>
        <a:p>
          <a:endParaRPr lang="zh-CN" altLang="en-US"/>
        </a:p>
      </dgm:t>
    </dgm:pt>
    <dgm:pt modelId="{0BF86500-D142-4FC7-8A54-20634BF9967E}">
      <dgm:prSet phldrT="[文本]" custT="1"/>
      <dgm:spPr>
        <a:solidFill>
          <a:srgbClr val="FF0000"/>
        </a:solidFill>
      </dgm:spPr>
      <dgm:t>
        <a:bodyPr/>
        <a:lstStyle/>
        <a:p>
          <a:r>
            <a:rPr lang="zh-CN" altLang="en-US" sz="6000" dirty="0" smtClean="0">
              <a:solidFill>
                <a:srgbClr val="FFFF00"/>
              </a:solidFill>
            </a:rPr>
            <a:t>怎样推动供给侧</a:t>
          </a:r>
          <a:endParaRPr lang="en-US" altLang="zh-CN" sz="6000" dirty="0" smtClean="0">
            <a:solidFill>
              <a:srgbClr val="FFFF00"/>
            </a:solidFill>
          </a:endParaRPr>
        </a:p>
        <a:p>
          <a:r>
            <a:rPr lang="en-US" altLang="zh-CN" sz="6000" dirty="0" smtClean="0">
              <a:solidFill>
                <a:srgbClr val="FFFF00"/>
              </a:solidFill>
            </a:rPr>
            <a:t>     </a:t>
          </a:r>
          <a:r>
            <a:rPr lang="zh-CN" altLang="en-US" sz="6000" dirty="0" smtClean="0">
              <a:solidFill>
                <a:srgbClr val="FFFF00"/>
              </a:solidFill>
            </a:rPr>
            <a:t>结构性改革</a:t>
          </a:r>
          <a:endParaRPr lang="zh-CN" altLang="en-US" sz="6000" dirty="0">
            <a:solidFill>
              <a:srgbClr val="FFFF00"/>
            </a:solidFill>
          </a:endParaRPr>
        </a:p>
      </dgm:t>
    </dgm:pt>
    <dgm:pt modelId="{50627F43-807D-4B79-82AA-CB3D6B712EEE}" type="parTrans" cxnId="{E32E821F-987D-4921-A450-6B6D98317440}">
      <dgm:prSet/>
      <dgm:spPr/>
      <dgm:t>
        <a:bodyPr/>
        <a:lstStyle/>
        <a:p>
          <a:endParaRPr lang="zh-CN" altLang="en-US"/>
        </a:p>
      </dgm:t>
    </dgm:pt>
    <dgm:pt modelId="{473657A3-2022-463F-9518-168DE10C3893}" type="sibTrans" cxnId="{E32E821F-987D-4921-A450-6B6D98317440}">
      <dgm:prSet/>
      <dgm:spPr/>
      <dgm:t>
        <a:bodyPr/>
        <a:lstStyle/>
        <a:p>
          <a:endParaRPr lang="zh-CN" altLang="en-US"/>
        </a:p>
      </dgm:t>
    </dgm:pt>
    <dgm:pt modelId="{9065035B-2169-4D9F-9FFE-3CCA089EEB07}" type="pres">
      <dgm:prSet presAssocID="{EEF8171E-928E-4DE0-9EAF-A32699EBB3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D8056CA-30CE-47AF-B66C-BB50008DACF2}" type="pres">
      <dgm:prSet presAssocID="{6A574067-288C-4143-A318-6083BFF76F7A}" presName="parentText" presStyleLbl="node1" presStyleIdx="0" presStyleCnt="2" custScaleY="65781" custLinFactNeighborY="-5958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F3D9CAC-2181-411A-A802-E2E74588DCE3}" type="pres">
      <dgm:prSet presAssocID="{250DC9DB-D5AF-4BE1-9397-0E012055FA2E}" presName="spacer" presStyleCnt="0"/>
      <dgm:spPr/>
    </dgm:pt>
    <dgm:pt modelId="{25245B8C-2D43-41FD-A4BA-B46AA649483C}" type="pres">
      <dgm:prSet presAssocID="{0BF86500-D142-4FC7-8A54-20634BF9967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1D4FB65-92DF-467B-95A4-A56CE74D29A9}" type="presOf" srcId="{EEF8171E-928E-4DE0-9EAF-A32699EBB3D7}" destId="{9065035B-2169-4D9F-9FFE-3CCA089EEB07}" srcOrd="0" destOrd="0" presId="urn:microsoft.com/office/officeart/2005/8/layout/vList2"/>
    <dgm:cxn modelId="{59E2FB49-0DFA-490D-830F-BB42AC2D7846}" type="presOf" srcId="{6A574067-288C-4143-A318-6083BFF76F7A}" destId="{3D8056CA-30CE-47AF-B66C-BB50008DACF2}" srcOrd="0" destOrd="0" presId="urn:microsoft.com/office/officeart/2005/8/layout/vList2"/>
    <dgm:cxn modelId="{E32E821F-987D-4921-A450-6B6D98317440}" srcId="{EEF8171E-928E-4DE0-9EAF-A32699EBB3D7}" destId="{0BF86500-D142-4FC7-8A54-20634BF9967E}" srcOrd="1" destOrd="0" parTransId="{50627F43-807D-4B79-82AA-CB3D6B712EEE}" sibTransId="{473657A3-2022-463F-9518-168DE10C3893}"/>
    <dgm:cxn modelId="{CEEB6C08-0B32-4BB3-A9AC-CC68800D2677}" srcId="{EEF8171E-928E-4DE0-9EAF-A32699EBB3D7}" destId="{6A574067-288C-4143-A318-6083BFF76F7A}" srcOrd="0" destOrd="0" parTransId="{57172BF5-9AC4-4A11-8C4B-6CC7D23425F6}" sibTransId="{250DC9DB-D5AF-4BE1-9397-0E012055FA2E}"/>
    <dgm:cxn modelId="{F396D5E2-2599-4FD0-AD10-1D7CD25CDDA3}" type="presOf" srcId="{0BF86500-D142-4FC7-8A54-20634BF9967E}" destId="{25245B8C-2D43-41FD-A4BA-B46AA649483C}" srcOrd="0" destOrd="0" presId="urn:microsoft.com/office/officeart/2005/8/layout/vList2"/>
    <dgm:cxn modelId="{8F4EF220-3E8F-4CDE-B184-92926C65B900}" type="presParOf" srcId="{9065035B-2169-4D9F-9FFE-3CCA089EEB07}" destId="{3D8056CA-30CE-47AF-B66C-BB50008DACF2}" srcOrd="0" destOrd="0" presId="urn:microsoft.com/office/officeart/2005/8/layout/vList2"/>
    <dgm:cxn modelId="{FFCA06B9-FC50-48AB-BA89-9708F3E8D01A}" type="presParOf" srcId="{9065035B-2169-4D9F-9FFE-3CCA089EEB07}" destId="{BF3D9CAC-2181-411A-A802-E2E74588DCE3}" srcOrd="1" destOrd="0" presId="urn:microsoft.com/office/officeart/2005/8/layout/vList2"/>
    <dgm:cxn modelId="{3F19D1DD-B794-43A8-8B07-FA15CD8E9604}" type="presParOf" srcId="{9065035B-2169-4D9F-9FFE-3CCA089EEB07}" destId="{25245B8C-2D43-41FD-A4BA-B46AA649483C}" srcOrd="2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页眉占位符 532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200" noProof="1" dirty="0"/>
            </a:lvl1pPr>
          </a:lstStyle>
          <a:p>
            <a:endParaRPr lang="zh-CN"/>
          </a:p>
        </p:txBody>
      </p:sp>
      <p:sp>
        <p:nvSpPr>
          <p:cNvPr id="53251" name="日期占位符 5325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8196" name="幻灯片图像占位符 5325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文本占位符 53252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3254" name="页脚占位符 5325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defRPr sz="1200" noProof="1" dirty="0"/>
            </a:lvl1pPr>
          </a:lstStyle>
          <a:p>
            <a:endParaRPr lang="zh-CN"/>
          </a:p>
        </p:txBody>
      </p:sp>
      <p:sp>
        <p:nvSpPr>
          <p:cNvPr id="53255" name="灯片编号占位符 5325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51FD04-8777-4F02-8CC9-202F1E519A9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lvl="1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lvl="2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lvl="3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lvl="4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26625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椭圆 26626"/>
            <p:cNvSpPr>
              <a:spLocks noChangeArrowheads="1"/>
            </p:cNvSpPr>
            <p:nvPr/>
          </p:nvSpPr>
          <p:spPr bwMode="auto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6" name="椭圆 26627"/>
            <p:cNvSpPr>
              <a:spLocks noChangeArrowheads="1"/>
            </p:cNvSpPr>
            <p:nvPr/>
          </p:nvSpPr>
          <p:spPr bwMode="auto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7" name="椭圆 26628"/>
            <p:cNvSpPr>
              <a:spLocks noChangeArrowheads="1"/>
            </p:cNvSpPr>
            <p:nvPr/>
          </p:nvSpPr>
          <p:spPr bwMode="auto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8" name="椭圆 26629"/>
            <p:cNvSpPr>
              <a:spLocks noChangeArrowheads="1"/>
            </p:cNvSpPr>
            <p:nvPr/>
          </p:nvSpPr>
          <p:spPr bwMode="auto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9" name="椭圆 26630"/>
            <p:cNvSpPr>
              <a:spLocks noChangeArrowheads="1"/>
            </p:cNvSpPr>
            <p:nvPr/>
          </p:nvSpPr>
          <p:spPr bwMode="auto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10" name="椭圆 26631"/>
            <p:cNvSpPr>
              <a:spLocks noChangeArrowheads="1"/>
            </p:cNvSpPr>
            <p:nvPr/>
          </p:nvSpPr>
          <p:spPr bwMode="auto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</p:grpSp>
      <p:sp>
        <p:nvSpPr>
          <p:cNvPr id="26636" name="标题 26635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 lvl="0" algn="r">
              <a:defRPr sz="4400"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6637" name="副标题 26636"/>
          <p:cNvSpPr>
            <a:spLocks noGrp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 algn="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11" name="日期占位符 26632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页脚占位符 26633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13" name="灯片编号占位符 266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A47FE-C7FB-4623-89F5-DF2F29A7696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C8307E-25BA-4130-B301-CE3634EAA5D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6287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892B7A-3AC8-48EF-9AD8-DD6EFB3E9EC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58374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58370" name="标题 58369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3716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sz="4000"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58371" name="副标题 58370"/>
          <p:cNvSpPr>
            <a:spLocks noGrp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>
              <a:buNone/>
              <a:defRPr sz="2800" kern="1200"/>
            </a:lvl1pPr>
            <a:lvl2pPr marL="457200" lvl="1" indent="-457200" algn="ctr">
              <a:buNone/>
              <a:defRPr sz="2800" kern="1200"/>
            </a:lvl2pPr>
            <a:lvl3pPr marL="909955" lvl="2" indent="-909955" algn="ctr">
              <a:buNone/>
              <a:defRPr sz="2800" kern="1200"/>
            </a:lvl3pPr>
            <a:lvl4pPr marL="1306830" lvl="3" indent="-1306830" algn="ctr">
              <a:buNone/>
              <a:defRPr sz="2800" kern="1200"/>
            </a:lvl4pPr>
            <a:lvl5pPr marL="1695450" lvl="4" indent="-1695450" algn="ctr">
              <a:buNone/>
              <a:defRPr sz="2800"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5" name="日期占位符 5837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 anchor="t"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5837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anchor="t"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5837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156D98E-ACAE-4CD0-B89C-3D5CDD1F094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172258-51C8-4670-A303-AA9E2D3987A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42FD0-21C6-438D-A8DF-4768BD5AA85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0490" cy="42672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7248" y="1752600"/>
            <a:ext cx="3920490" cy="42672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F86A2-4D31-4F60-8217-51939118499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9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34149-176C-4F48-AA21-47AC07D8C0E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5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CB0DE-1F91-4A64-897F-983CF0FDD34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4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F5E6B-0261-49E5-8A9B-EFAC7548EEC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BAF09A-8A11-4045-8D4D-5CAE152CE46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BED94-2B60-4629-92EA-74D8DCC72E9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48C4D-5357-44B5-B201-9D3B81A01AB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79663-5699-4AF5-B0FE-6E5BB1494A2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441" y="304800"/>
            <a:ext cx="2002234" cy="5715000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90631" cy="5715000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57349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57350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57351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01FF9-BAAD-4EF8-856A-6FFF501A07C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5F99C01-F4EF-4AC2-8B8D-36FB678B959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83969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组合 83970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矩形 83971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1800"/>
              </a:p>
            </p:txBody>
          </p:sp>
          <p:sp>
            <p:nvSpPr>
              <p:cNvPr id="13" name="矩形 83972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1800"/>
              </a:p>
            </p:txBody>
          </p:sp>
        </p:grpSp>
        <p:grpSp>
          <p:nvGrpSpPr>
            <p:cNvPr id="6" name="组合 83973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矩形 8397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1800"/>
              </a:p>
            </p:txBody>
          </p:sp>
          <p:sp>
            <p:nvSpPr>
              <p:cNvPr id="11" name="矩形 83975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1800"/>
              </a:p>
            </p:txBody>
          </p:sp>
        </p:grpSp>
        <p:sp>
          <p:nvSpPr>
            <p:cNvPr id="7" name="矩形 83976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1800"/>
            </a:p>
          </p:txBody>
        </p:sp>
        <p:sp>
          <p:nvSpPr>
            <p:cNvPr id="8" name="矩形 83977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1800"/>
            </a:p>
          </p:txBody>
        </p:sp>
        <p:sp>
          <p:nvSpPr>
            <p:cNvPr id="9" name="矩形 83978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1800"/>
            </a:p>
          </p:txBody>
        </p:sp>
      </p:grpSp>
      <p:sp>
        <p:nvSpPr>
          <p:cNvPr id="83980" name="标题 83979"/>
          <p:cNvSpPr>
            <a:spLocks noGrp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83981" name="副标题 8398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14" name="日期占位符 83981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5" name="页脚占位符 83982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CN"/>
          </a:p>
        </p:txBody>
      </p:sp>
      <p:sp>
        <p:nvSpPr>
          <p:cNvPr id="16" name="灯片编号占位符 83983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659400A-1589-4131-8BE1-E1191F6E7BB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E5AEF0-8A65-4CC4-9D2B-607BBAE5A93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0F366-24E6-464F-9E69-68EC7E29183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08476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6612" y="2017713"/>
            <a:ext cx="3808476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F1300-1DD9-4DC9-B38F-E32963E72DA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9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B4A86-92E1-410C-9FF0-E755D3D0CC1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5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71BC1-E454-429F-9AD1-6BBBCEE1B94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B424F-7183-4738-9A48-17003E52C88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4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21CE6-4884-4180-886C-61794E0E730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005DC-4430-4AE7-A7FA-0326EDAE00A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9A596-5937-47E5-B79B-F8B47B4DC7C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B4D03-4D44-4FC8-91C3-AEE49BB7366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1" y="214313"/>
            <a:ext cx="1951038" cy="5918200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40009" cy="5918200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8295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8295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8295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A9C85-5DE9-43DE-8058-AAC1CD64E7B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6633-7824-4EAD-AB38-2475806C85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0096-22EE-422F-947B-93B78997FCC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CB90-16B6-4CC0-9E3F-1B804CD90F4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75CD-CEA9-4BA3-97C9-4493C0630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0397-9B04-4002-AE49-D989B1F0EA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09AEB-0DC0-4148-8D61-FBFB70A7474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A643-D9FD-4D2A-9E63-13D1B2467E2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9DD-3847-4B43-A765-AE4E3E8CB9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2B9F5-32C7-440A-AAB1-376B6D32D9B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5C271-6F44-4651-B7FC-F3DEAA913A6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59AD-0285-4A45-9F5E-66EED53A98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BFAA-8D9C-4B58-94B6-1686D0E4BC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9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FB977F-28F4-4EBC-BB68-1AB46FF278E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5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6C9C0-6A8E-4216-953B-B142F917836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4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69610-2010-4100-B195-327A1AB5488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7C36B7-C3FC-42B2-9D85-0823C4AFD3C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2560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25609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25610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3EA0E-6F49-4BB5-99E1-91246FD3B9A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组合 25601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27" name="椭圆 25602"/>
            <p:cNvSpPr>
              <a:spLocks noChangeArrowheads="1"/>
            </p:cNvSpPr>
            <p:nvPr/>
          </p:nvSpPr>
          <p:spPr bwMode="auto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1028" name="椭圆 25603"/>
            <p:cNvSpPr>
              <a:spLocks noChangeArrowheads="1"/>
            </p:cNvSpPr>
            <p:nvPr/>
          </p:nvSpPr>
          <p:spPr bwMode="auto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1029" name="椭圆 25604"/>
            <p:cNvSpPr>
              <a:spLocks noChangeArrowheads="1"/>
            </p:cNvSpPr>
            <p:nvPr/>
          </p:nvSpPr>
          <p:spPr bwMode="auto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1030" name="椭圆 25605"/>
            <p:cNvSpPr>
              <a:spLocks noChangeArrowheads="1"/>
            </p:cNvSpPr>
            <p:nvPr/>
          </p:nvSpPr>
          <p:spPr bwMode="auto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  <p:sp>
          <p:nvSpPr>
            <p:cNvPr id="1031" name="椭圆 25606"/>
            <p:cNvSpPr>
              <a:spLocks noChangeArrowheads="1"/>
            </p:cNvSpPr>
            <p:nvPr/>
          </p:nvSpPr>
          <p:spPr bwMode="auto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</a:endParaRPr>
            </a:p>
          </p:txBody>
        </p:sp>
      </p:grpSp>
      <p:sp>
        <p:nvSpPr>
          <p:cNvPr id="1032" name="文本占位符 2560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5609" name="日期占位符 25608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000" noProof="1" dirty="0"/>
            </a:lvl1pPr>
          </a:lstStyle>
          <a:p>
            <a:endParaRPr lang="zh-CN" altLang="en-US"/>
          </a:p>
        </p:txBody>
      </p:sp>
      <p:sp>
        <p:nvSpPr>
          <p:cNvPr id="25610" name="页脚占位符 25609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000" noProof="1" dirty="0"/>
            </a:lvl1pPr>
          </a:lstStyle>
          <a:p>
            <a:endParaRPr lang="zh-CN"/>
          </a:p>
        </p:txBody>
      </p:sp>
      <p:sp>
        <p:nvSpPr>
          <p:cNvPr id="25611" name="灯片编号占位符 25610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ED7E1E6-8AA1-4743-9680-B796158D6BAA}" type="slidenum">
              <a:rPr lang="zh-CN" altLang="en-US"/>
              <a:pPr/>
              <a:t>‹#›</a:t>
            </a:fld>
            <a:endParaRPr lang="zh-CN" altLang="en-US"/>
          </a:p>
        </p:txBody>
      </p:sp>
      <p:sp>
        <p:nvSpPr>
          <p:cNvPr id="1036" name="标题 2561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5734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文本占位符 5734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076" name="任意多边形 57347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3077" name="直接连接符 57348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57350" name="日期占位符 57349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200" noProof="1" dirty="0">
                <a:latin typeface="Verdana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7351" name="页脚占位符 5735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200" noProof="1" dirty="0">
                <a:latin typeface="Verdana" pitchFamily="34" charset="0"/>
              </a:defRPr>
            </a:lvl1pPr>
          </a:lstStyle>
          <a:p>
            <a:endParaRPr lang="zh-CN"/>
          </a:p>
        </p:txBody>
      </p:sp>
      <p:sp>
        <p:nvSpPr>
          <p:cNvPr id="57352" name="灯片编号占位符 5735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62036AB3-DCA6-4945-8BDB-DAAD62D4DD5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7" r:id="rId2"/>
    <p:sldLayoutId id="2147483726" r:id="rId3"/>
    <p:sldLayoutId id="2147483725" r:id="rId4"/>
    <p:sldLayoutId id="2147483724" r:id="rId5"/>
    <p:sldLayoutId id="2147483723" r:id="rId6"/>
    <p:sldLayoutId id="2147483722" r:id="rId7"/>
    <p:sldLayoutId id="2147483721" r:id="rId8"/>
    <p:sldLayoutId id="2147483720" r:id="rId9"/>
    <p:sldLayoutId id="2147483719" r:id="rId10"/>
    <p:sldLayoutId id="2147483718" r:id="rId11"/>
    <p:sldLayoutId id="21474837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lvl="1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lvl="2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lvl="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lvl="4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矩形 82945"/>
          <p:cNvSpPr>
            <a:spLocks noChangeArrowheads="1"/>
          </p:cNvSpPr>
          <p:nvPr/>
        </p:nvSpPr>
        <p:spPr bwMode="auto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099" name="矩形 82946"/>
          <p:cNvSpPr>
            <a:spLocks noChangeArrowheads="1"/>
          </p:cNvSpPr>
          <p:nvPr/>
        </p:nvSpPr>
        <p:spPr bwMode="auto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0" name="矩形 82947"/>
          <p:cNvSpPr>
            <a:spLocks noChangeArrowheads="1"/>
          </p:cNvSpPr>
          <p:nvPr/>
        </p:nvSpPr>
        <p:spPr bwMode="auto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1" name="矩形 82948"/>
          <p:cNvSpPr>
            <a:spLocks noChangeArrowheads="1"/>
          </p:cNvSpPr>
          <p:nvPr/>
        </p:nvSpPr>
        <p:spPr bwMode="auto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2" name="矩形 82949"/>
          <p:cNvSpPr>
            <a:spLocks noChangeArrowheads="1"/>
          </p:cNvSpPr>
          <p:nvPr/>
        </p:nvSpPr>
        <p:spPr bwMode="auto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3" name="矩形 82950"/>
          <p:cNvSpPr>
            <a:spLocks noChangeArrowheads="1"/>
          </p:cNvSpPr>
          <p:nvPr/>
        </p:nvSpPr>
        <p:spPr bwMode="auto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4" name="矩形 82951"/>
          <p:cNvSpPr>
            <a:spLocks noChangeArrowheads="1"/>
          </p:cNvSpPr>
          <p:nvPr/>
        </p:nvSpPr>
        <p:spPr bwMode="auto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ahoma" pitchFamily="34" charset="0"/>
            </a:endParaRPr>
          </a:p>
        </p:txBody>
      </p:sp>
      <p:sp>
        <p:nvSpPr>
          <p:cNvPr id="4105" name="标题 8295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文本占位符 8295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82955" name="日期占位符 82954"/>
          <p:cNvSpPr>
            <a:spLocks noGrp="1"/>
          </p:cNvSpPr>
          <p:nvPr>
            <p:ph type="dt" sz="half" idx="2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buClr>
                <a:srgbClr val="000000"/>
              </a:buClr>
              <a:defRPr sz="1400" noProof="1" dirty="0">
                <a:latin typeface="Tahoma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82956" name="页脚占位符 82955"/>
          <p:cNvSpPr>
            <a:spLocks noGrp="1"/>
          </p:cNvSpPr>
          <p:nvPr>
            <p:ph type="ftr" sz="quarter" idx="3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 algn="ctr">
              <a:buClr>
                <a:srgbClr val="000000"/>
              </a:buClr>
              <a:defRPr sz="1400" noProof="1" dirty="0">
                <a:latin typeface="Tahoma" pitchFamily="34" charset="0"/>
              </a:defRPr>
            </a:lvl1pPr>
          </a:lstStyle>
          <a:p>
            <a:endParaRPr lang="zh-CN"/>
          </a:p>
        </p:txBody>
      </p:sp>
      <p:sp>
        <p:nvSpPr>
          <p:cNvPr id="82957" name="灯片编号占位符 82956"/>
          <p:cNvSpPr>
            <a:spLocks noGrp="1"/>
          </p:cNvSpPr>
          <p:nvPr>
            <p:ph type="sldNum" sz="quarter" idx="4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fld id="{326303A7-6692-4E5C-9095-9610CD0D5D8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7" r:id="rId2"/>
    <p:sldLayoutId id="2147483736" r:id="rId3"/>
    <p:sldLayoutId id="2147483735" r:id="rId4"/>
    <p:sldLayoutId id="2147483734" r:id="rId5"/>
    <p:sldLayoutId id="2147483733" r:id="rId6"/>
    <p:sldLayoutId id="2147483732" r:id="rId7"/>
    <p:sldLayoutId id="2147483731" r:id="rId8"/>
    <p:sldLayoutId id="2147483730" r:id="rId9"/>
    <p:sldLayoutId id="2147483729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7E1E6-8AA1-4743-9680-B796158D6B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图片 35841" descr="proxy?url=aHR0cDovL2hpcGhvdG9zLmJhaWR1LmNvbS8lQ0ElRTklQkQlQTMlRDAlRTMlQ0ElQkYvcGljL2l0ZW0vMTZlMWRiZDJhZTkyMDYxMTk2MGExNmQ3LmpwZw==&amp;md5=a4f4ff17ec5a923018befb46d3c0e13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" y="1501254"/>
            <a:ext cx="9121616" cy="4312238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35844" name="文本框 35843"/>
          <p:cNvSpPr txBox="1"/>
          <p:nvPr/>
        </p:nvSpPr>
        <p:spPr>
          <a:xfrm>
            <a:off x="2143108" y="5786454"/>
            <a:ext cx="6452253" cy="76944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zh-CN" sz="3600" b="1" dirty="0">
                <a:solidFill>
                  <a:srgbClr val="000066"/>
                </a:solidFill>
                <a:latin typeface="华文新魏" pitchFamily="2" charset="-122"/>
                <a:ea typeface="华文新魏" pitchFamily="2" charset="-122"/>
              </a:rPr>
              <a:t>       </a:t>
            </a:r>
            <a:r>
              <a:rPr lang="zh-CN" altLang="en-US" sz="4400" dirty="0">
                <a:solidFill>
                  <a:srgbClr val="000066"/>
                </a:solidFill>
                <a:latin typeface="华文新魏" pitchFamily="2" charset="-122"/>
                <a:ea typeface="华文新魏" pitchFamily="2" charset="-122"/>
              </a:rPr>
              <a:t>中共中央党校  谢鲁江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2910" y="285728"/>
            <a:ext cx="8741390" cy="916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dirty="0" smtClean="0">
                <a:solidFill>
                  <a:srgbClr val="FF0000"/>
                </a:solidFill>
                <a:latin typeface="黑体" charset="0"/>
                <a:ea typeface="黑体" charset="0"/>
              </a:rPr>
              <a:t>关于供给侧结构性改革的认识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571472" y="5500701"/>
            <a:ext cx="1714512" cy="45719"/>
          </a:xfrm>
          <a:prstGeom prst="line">
            <a:avLst/>
          </a:prstGeom>
          <a:noFill/>
          <a:ln w="76200">
            <a:solidFill>
              <a:srgbClr val="00FFFF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2285984" y="3048000"/>
            <a:ext cx="1676416" cy="245270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3962400" y="3048000"/>
            <a:ext cx="1676400" cy="0"/>
          </a:xfrm>
          <a:prstGeom prst="line">
            <a:avLst/>
          </a:prstGeom>
          <a:noFill/>
          <a:ln w="76200">
            <a:solidFill>
              <a:srgbClr val="00FFFF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85720" y="5911850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FF00"/>
                </a:solidFill>
                <a:ea typeface="黑体" pitchFamily="49" charset="-122"/>
              </a:rPr>
              <a:t>结构调整，形成支柱产业群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23850" y="3357563"/>
            <a:ext cx="28082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ea typeface="黑体" pitchFamily="49" charset="-122"/>
              </a:rPr>
              <a:t>产业结构稳定，以总量扩张为主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505200" y="1981200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ea typeface="黑体" pitchFamily="49" charset="-122"/>
              </a:rPr>
              <a:t>结构调整，新支柱产业群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705600" y="1752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ea typeface="黑体" pitchFamily="49" charset="-122"/>
              </a:rPr>
              <a:t>总量扩张</a:t>
            </a: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 flipV="1">
            <a:off x="5638800" y="990600"/>
            <a:ext cx="1752600" cy="2057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00034" y="571480"/>
            <a:ext cx="65008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 smtClean="0">
                <a:solidFill>
                  <a:srgbClr val="66FFFF"/>
                </a:solidFill>
                <a:ea typeface="楷体_GB2312" pitchFamily="49" charset="-122"/>
              </a:rPr>
              <a:t>经济增长中的总量扩张与结构升级</a:t>
            </a:r>
            <a:endParaRPr lang="zh-CN" altLang="en-US" b="1" dirty="0">
              <a:solidFill>
                <a:srgbClr val="66FFFF"/>
              </a:solidFill>
              <a:ea typeface="楷体_GB2312" pitchFamily="49" charset="-122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857620" y="4357694"/>
            <a:ext cx="54737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zh-CN" altLang="en-US" sz="3600" b="1" dirty="0">
                <a:solidFill>
                  <a:srgbClr val="66FFFF"/>
                </a:solidFill>
                <a:ea typeface="楷体_GB2312" pitchFamily="49" charset="-122"/>
              </a:rPr>
              <a:t>结构</a:t>
            </a:r>
            <a:r>
              <a:rPr lang="zh-CN" altLang="en-US" sz="3200" b="1" dirty="0">
                <a:solidFill>
                  <a:srgbClr val="FFFF00"/>
                </a:solidFill>
                <a:ea typeface="楷体_GB2312" pitchFamily="49" charset="-122"/>
              </a:rPr>
              <a:t>（生产力质的提高）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zh-CN" altLang="en-US" sz="3600" b="1" dirty="0">
                <a:solidFill>
                  <a:srgbClr val="66FFFF"/>
                </a:solidFill>
                <a:ea typeface="楷体_GB2312" pitchFamily="49" charset="-122"/>
              </a:rPr>
              <a:t>总量</a:t>
            </a:r>
            <a:r>
              <a:rPr lang="zh-CN" altLang="en-US" sz="3200" b="1" dirty="0">
                <a:solidFill>
                  <a:srgbClr val="FFFF00"/>
                </a:solidFill>
                <a:ea typeface="楷体_GB2312" pitchFamily="49" charset="-122"/>
              </a:rPr>
              <a:t>（生产力量的增长）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zh-CN" altLang="en-US" sz="3600" b="1" dirty="0" smtClean="0">
                <a:solidFill>
                  <a:srgbClr val="66FFFF"/>
                </a:solidFill>
                <a:ea typeface="楷体_GB2312" pitchFamily="49" charset="-122"/>
              </a:rPr>
              <a:t>对</a:t>
            </a:r>
            <a:r>
              <a:rPr lang="zh-CN" altLang="en-US" sz="3600" b="1" dirty="0">
                <a:solidFill>
                  <a:srgbClr val="66FFFF"/>
                </a:solidFill>
                <a:ea typeface="楷体_GB2312" pitchFamily="49" charset="-122"/>
              </a:rPr>
              <a:t>经济增长的交替推动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285852" y="785794"/>
            <a:ext cx="82089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 smtClean="0">
                <a:solidFill>
                  <a:srgbClr val="FF0000"/>
                </a:solidFill>
                <a:ea typeface="黑体" pitchFamily="49" charset="-122"/>
              </a:rPr>
              <a:t>背景三：</a:t>
            </a:r>
            <a:r>
              <a:rPr lang="zh-CN" altLang="en-US" sz="4000" dirty="0" smtClean="0">
                <a:solidFill>
                  <a:srgbClr val="FF0000"/>
                </a:solidFill>
                <a:ea typeface="黑体" pitchFamily="49" charset="-122"/>
              </a:rPr>
              <a:t>供给侧发动创新</a:t>
            </a:r>
            <a:endParaRPr lang="zh-CN" altLang="en-US" sz="4000" dirty="0">
              <a:solidFill>
                <a:srgbClr val="FF0000"/>
              </a:solidFill>
              <a:ea typeface="黑体" pitchFamily="49" charset="-122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928662" y="2143116"/>
            <a:ext cx="8704237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西方国家依靠创新始终引领产业革命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工业化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    后工业化、     再工业化</a:t>
            </a:r>
          </a:p>
          <a:p>
            <a:pPr>
              <a:spcBef>
                <a:spcPts val="600"/>
              </a:spcBef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制造业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经济    信息经济   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智能化制造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廉价要素    现代服务业    融合信息与服务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4357694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中国 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——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迫切需要激发自己的新产业革命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 工业化升级   信息化提速   智能化引领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8596" y="357166"/>
            <a:ext cx="4033197" cy="1188325"/>
            <a:chOff x="228952" y="0"/>
            <a:chExt cx="4033197" cy="1188325"/>
          </a:xfrm>
        </p:grpSpPr>
        <p:sp>
          <p:nvSpPr>
            <p:cNvPr id="3" name="矩形 2"/>
            <p:cNvSpPr/>
            <p:nvPr/>
          </p:nvSpPr>
          <p:spPr>
            <a:xfrm>
              <a:off x="228952" y="0"/>
              <a:ext cx="4033197" cy="1188325"/>
            </a:xfrm>
            <a:prstGeom prst="rect">
              <a:avLst/>
            </a:prstGeom>
            <a:solidFill>
              <a:srgbClr val="CC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矩形 3"/>
            <p:cNvSpPr/>
            <p:nvPr/>
          </p:nvSpPr>
          <p:spPr>
            <a:xfrm>
              <a:off x="228952" y="0"/>
              <a:ext cx="4033197" cy="1188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b="1" kern="1200" dirty="0" smtClean="0"/>
                <a:t>供给侧改革</a:t>
              </a:r>
              <a:endParaRPr lang="zh-CN" altLang="en-US" sz="4000" b="1" kern="1200" dirty="0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4714876" y="357166"/>
            <a:ext cx="4033197" cy="1189704"/>
            <a:chOff x="4714876" y="0"/>
            <a:chExt cx="4033197" cy="1189704"/>
          </a:xfrm>
        </p:grpSpPr>
        <p:sp>
          <p:nvSpPr>
            <p:cNvPr id="6" name="矩形 5"/>
            <p:cNvSpPr/>
            <p:nvPr/>
          </p:nvSpPr>
          <p:spPr>
            <a:xfrm>
              <a:off x="4714876" y="0"/>
              <a:ext cx="4033197" cy="1189704"/>
            </a:xfrm>
            <a:prstGeom prst="rect">
              <a:avLst/>
            </a:prstGeom>
            <a:solidFill>
              <a:srgbClr val="CC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矩形 6"/>
            <p:cNvSpPr/>
            <p:nvPr/>
          </p:nvSpPr>
          <p:spPr>
            <a:xfrm>
              <a:off x="4714876" y="0"/>
              <a:ext cx="4033197" cy="11897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4000" b="1" kern="1200" dirty="0" smtClean="0"/>
                <a:t>需求侧调节</a:t>
              </a:r>
              <a:endParaRPr lang="zh-CN" altLang="en-US" sz="4000" b="1" kern="1200" dirty="0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28596" y="1714488"/>
            <a:ext cx="4033197" cy="4760899"/>
            <a:chOff x="198663" y="1595053"/>
            <a:chExt cx="4033197" cy="4760899"/>
          </a:xfrm>
        </p:grpSpPr>
        <p:sp>
          <p:nvSpPr>
            <p:cNvPr id="9" name="矩形 8"/>
            <p:cNvSpPr/>
            <p:nvPr/>
          </p:nvSpPr>
          <p:spPr>
            <a:xfrm>
              <a:off x="198663" y="1595053"/>
              <a:ext cx="4033197" cy="4760899"/>
            </a:xfrm>
            <a:prstGeom prst="rect">
              <a:avLst/>
            </a:prstGeom>
            <a:solidFill>
              <a:srgbClr val="00006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矩形 9"/>
            <p:cNvSpPr/>
            <p:nvPr/>
          </p:nvSpPr>
          <p:spPr>
            <a:xfrm>
              <a:off x="198663" y="1595053"/>
              <a:ext cx="4033197" cy="47608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企业是主体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成本、要素重组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要素回报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创造财富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新的收入源泉</a:t>
              </a:r>
              <a:endParaRPr lang="zh-CN" altLang="en-US" sz="3600" b="1" kern="1200" dirty="0">
                <a:latin typeface="楷体" pitchFamily="49" charset="-122"/>
                <a:ea typeface="楷体" pitchFamily="49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4714876" y="1714488"/>
            <a:ext cx="4095873" cy="4786346"/>
            <a:chOff x="3571868" y="1857396"/>
            <a:chExt cx="4095873" cy="3521514"/>
          </a:xfrm>
        </p:grpSpPr>
        <p:sp>
          <p:nvSpPr>
            <p:cNvPr id="12" name="矩形 11"/>
            <p:cNvSpPr/>
            <p:nvPr/>
          </p:nvSpPr>
          <p:spPr>
            <a:xfrm>
              <a:off x="3571868" y="1857396"/>
              <a:ext cx="4095873" cy="3521514"/>
            </a:xfrm>
            <a:prstGeom prst="rect">
              <a:avLst/>
            </a:prstGeom>
            <a:solidFill>
              <a:srgbClr val="00006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矩形 12"/>
            <p:cNvSpPr/>
            <p:nvPr/>
          </p:nvSpPr>
          <p:spPr>
            <a:xfrm>
              <a:off x="3571868" y="1857396"/>
              <a:ext cx="4095873" cy="35215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家庭是主体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收入、需求总量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收入分配</a:t>
              </a:r>
              <a:endParaRPr lang="en-US" altLang="zh-CN" sz="3600" b="1" kern="1200" dirty="0" smtClean="0">
                <a:latin typeface="楷体" pitchFamily="49" charset="-122"/>
                <a:ea typeface="楷体" pitchFamily="49" charset="-122"/>
              </a:endParaRP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分享财富</a:t>
              </a:r>
            </a:p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3600" b="1" kern="1200" dirty="0" smtClean="0">
                  <a:latin typeface="楷体" pitchFamily="49" charset="-122"/>
                  <a:ea typeface="楷体" pitchFamily="49" charset="-122"/>
                </a:rPr>
                <a:t>收入使用构成</a:t>
              </a:r>
              <a:endParaRPr lang="zh-CN" altLang="en-US" sz="3600" b="1" kern="1200" dirty="0">
                <a:latin typeface="楷体" pitchFamily="49" charset="-122"/>
                <a:ea typeface="楷体" pitchFamily="49" charset="-122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214282" y="-142900"/>
            <a:ext cx="2949178" cy="1600200"/>
          </a:xfrm>
        </p:spPr>
        <p:txBody>
          <a:bodyPr/>
          <a:lstStyle/>
          <a:p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 认识</a:t>
            </a: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1 </a:t>
            </a:r>
            <a:endParaRPr lang="zh-CN" altLang="en-US" sz="36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内容占位符 9"/>
          <p:cNvSpPr>
            <a:spLocks noGrp="1"/>
          </p:cNvSpPr>
          <p:nvPr>
            <p:ph idx="1"/>
          </p:nvPr>
        </p:nvSpPr>
        <p:spPr>
          <a:xfrm>
            <a:off x="1928794" y="928670"/>
            <a:ext cx="6858048" cy="4873625"/>
          </a:xfrm>
        </p:spPr>
        <p:txBody>
          <a:bodyPr/>
          <a:lstStyle/>
          <a:p>
            <a:r>
              <a:rPr lang="zh-CN" altLang="en-US" sz="2800" b="1" dirty="0" smtClean="0"/>
              <a:t>供给侧变革首先是生产力变革</a:t>
            </a:r>
            <a:endParaRPr lang="en-US" altLang="zh-CN" sz="2800" b="1" dirty="0" smtClean="0"/>
          </a:p>
          <a:p>
            <a:endParaRPr lang="en-US" altLang="zh-CN" sz="2800" b="1" dirty="0" smtClean="0"/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生产力是推动社会历史发展诸因素中最活跃、最革命的因素。也是推动社会生产发展的决定性、第一性的因素。技术竞争是经济发展的驱动力。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供给侧结构性改革本质上  是一场生产力变革，要塑造我国经济的新的生产力动能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half" idx="2"/>
          </p:nvPr>
        </p:nvSpPr>
        <p:spPr>
          <a:xfrm>
            <a:off x="357158" y="2000240"/>
            <a:ext cx="1584705" cy="3811588"/>
          </a:xfrm>
        </p:spPr>
        <p:txBody>
          <a:bodyPr/>
          <a:lstStyle/>
          <a:p>
            <a:r>
              <a:rPr lang="zh-CN" altLang="en-US" sz="3600" b="1" dirty="0" smtClean="0">
                <a:latin typeface="+mj-ea"/>
                <a:ea typeface="+mj-ea"/>
              </a:rPr>
              <a:t>马克思的思想</a:t>
            </a:r>
            <a:endParaRPr lang="zh-CN" altLang="en-US" sz="36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-214338"/>
            <a:ext cx="2949178" cy="1600200"/>
          </a:xfrm>
        </p:spPr>
        <p:txBody>
          <a:bodyPr/>
          <a:lstStyle/>
          <a:p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 认识</a:t>
            </a: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2</a:t>
            </a:r>
            <a:endParaRPr lang="zh-CN" altLang="en-US" sz="36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14546" y="785794"/>
            <a:ext cx="6715172" cy="4873625"/>
          </a:xfrm>
        </p:spPr>
        <p:txBody>
          <a:bodyPr/>
          <a:lstStyle/>
          <a:p>
            <a:r>
              <a:rPr lang="zh-CN" altLang="en-US" sz="3200" b="1" dirty="0" smtClean="0"/>
              <a:t>创新、要素新组合、企业家精神</a:t>
            </a:r>
            <a:endParaRPr lang="en-US" altLang="zh-CN" sz="3200" b="1" dirty="0" smtClean="0"/>
          </a:p>
          <a:p>
            <a:endParaRPr lang="en-US" altLang="zh-CN" sz="3200" b="1" dirty="0" smtClean="0"/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创新是企业家对生产要素的新组合，即对现有资源的重新组合。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用创新过程的发展解释资本主义经济繁荣、衰退、萧条和复苏的周期过程，并认为决定这个周期过程的主要因素是创新。熊彼特的创新理论可以用“发明</a:t>
            </a:r>
            <a:r>
              <a:rPr lang="en-US" sz="3200" b="1" dirty="0" smtClean="0">
                <a:latin typeface="楷体" pitchFamily="49" charset="-122"/>
                <a:ea typeface="楷体" pitchFamily="49" charset="-122"/>
              </a:rPr>
              <a:t>—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创新</a:t>
            </a:r>
            <a:r>
              <a:rPr lang="en-US" sz="3200" b="1" dirty="0" smtClean="0">
                <a:latin typeface="楷体" pitchFamily="49" charset="-122"/>
                <a:ea typeface="楷体" pitchFamily="49" charset="-122"/>
              </a:rPr>
              <a:t>—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扩散”模型来概括。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0034" y="2000240"/>
            <a:ext cx="1656143" cy="3811588"/>
          </a:xfrm>
        </p:spPr>
        <p:txBody>
          <a:bodyPr/>
          <a:lstStyle/>
          <a:p>
            <a:r>
              <a:rPr lang="zh-CN" altLang="en-US" sz="3600" b="1" dirty="0" smtClean="0"/>
              <a:t>熊彼特关于创新与周期关系的观点</a:t>
            </a:r>
            <a:endParaRPr lang="zh-CN" altLang="en-US" sz="3600" b="1" dirty="0"/>
          </a:p>
        </p:txBody>
      </p:sp>
      <p:sp>
        <p:nvSpPr>
          <p:cNvPr id="5" name="矩形 4"/>
          <p:cNvSpPr/>
          <p:nvPr/>
        </p:nvSpPr>
        <p:spPr>
          <a:xfrm>
            <a:off x="1571604" y="1928802"/>
            <a:ext cx="6572296" cy="3714776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    </a:t>
            </a:r>
            <a:r>
              <a:rPr lang="zh-CN" altLang="en-US" b="1" dirty="0" smtClean="0"/>
              <a:t>依靠创新实现从“引进型”发展向“引领型”发展的根本性转变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zh-CN" altLang="en-US" b="1" dirty="0" smtClean="0"/>
              <a:t>    “大众创业，万众创新”的根本要义在于培育和激发社会的企业家精神，这是社会新动能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4965700" y="908050"/>
            <a:ext cx="4178300" cy="4321175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3600">
                <a:solidFill>
                  <a:srgbClr val="000066"/>
                </a:solidFill>
                <a:ea typeface="微软雅黑" pitchFamily="34" charset="-122"/>
              </a:rPr>
              <a:t>  </a:t>
            </a:r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中国制造：</a:t>
            </a:r>
          </a:p>
          <a:p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 出口加工型</a:t>
            </a:r>
          </a:p>
          <a:p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 制造业为主、</a:t>
            </a:r>
          </a:p>
          <a:p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 出口需求拉</a:t>
            </a:r>
          </a:p>
          <a:p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 动为主的经</a:t>
            </a:r>
          </a:p>
          <a:p>
            <a:r>
              <a:rPr lang="zh-CN" altLang="en-US" sz="3600">
                <a:solidFill>
                  <a:srgbClr val="000066"/>
                </a:solidFill>
                <a:ea typeface="微软雅黑" pitchFamily="34" charset="-122"/>
              </a:rPr>
              <a:t> 济增长模式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47602" y="214290"/>
            <a:ext cx="8996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    </a:t>
            </a:r>
            <a:r>
              <a:rPr lang="zh-CN" altLang="en-US" sz="36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背景四：重构中国经济循环模式</a:t>
            </a:r>
            <a:r>
              <a:rPr lang="zh-CN" altLang="en-US" dirty="0" smtClean="0"/>
              <a:t> </a:t>
            </a:r>
            <a:endParaRPr lang="zh-CN" altLang="en-US" dirty="0"/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755650" y="981075"/>
            <a:ext cx="2519363" cy="2447925"/>
          </a:xfrm>
          <a:prstGeom prst="homePlate">
            <a:avLst>
              <a:gd name="adj" fmla="val 257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产业结构：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（以出口为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导向的加工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制造业）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1403350" y="1773238"/>
            <a:ext cx="2663825" cy="2808287"/>
          </a:xfrm>
          <a:prstGeom prst="homePlat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收入结构：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（以廉价劳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动力为基础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的低成本竞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争优势）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1692275" y="2492375"/>
            <a:ext cx="3167063" cy="2881313"/>
          </a:xfrm>
          <a:prstGeom prst="homePlate">
            <a:avLst>
              <a:gd name="adj" fmla="val 274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3200">
                <a:solidFill>
                  <a:srgbClr val="000066"/>
                </a:solidFill>
                <a:ea typeface="微软雅黑" pitchFamily="34" charset="-122"/>
              </a:rPr>
              <a:t> </a:t>
            </a:r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城乡结构：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（农村大量剩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余劳动力的转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移及三农问题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的累积）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1979613" y="3357563"/>
            <a:ext cx="3816350" cy="2808287"/>
          </a:xfrm>
          <a:prstGeom prst="homePlate">
            <a:avLst>
              <a:gd name="adj" fmla="val 339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3200">
                <a:solidFill>
                  <a:srgbClr val="000066"/>
                </a:solidFill>
                <a:ea typeface="微软雅黑" pitchFamily="34" charset="-122"/>
              </a:rPr>
              <a:t> </a:t>
            </a:r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区域经济结构：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（以沿海地区出口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导向性经济为主导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形成阶梯式发展</a:t>
            </a:r>
          </a:p>
          <a:p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态势）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2124075" y="4149725"/>
            <a:ext cx="4392613" cy="2016125"/>
          </a:xfrm>
          <a:prstGeom prst="homePlate">
            <a:avLst>
              <a:gd name="adj" fmla="val 544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国际经济结构： </a:t>
            </a:r>
          </a:p>
          <a:p>
            <a:pPr algn="ctr"/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（基本处于国际</a:t>
            </a:r>
          </a:p>
          <a:p>
            <a:pPr algn="ctr"/>
            <a:r>
              <a:rPr lang="zh-CN" altLang="en-US" sz="3200">
                <a:solidFill>
                  <a:srgbClr val="000066"/>
                </a:solidFill>
                <a:ea typeface="微软雅黑" pitchFamily="34" charset="-122"/>
              </a:rPr>
              <a:t>分工的中低端层面）</a:t>
            </a:r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2555875" y="2133600"/>
            <a:ext cx="4249738" cy="2376488"/>
          </a:xfrm>
          <a:prstGeom prst="flowChartDisplay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3600" dirty="0">
                <a:ea typeface="黑体" pitchFamily="2" charset="-122"/>
                <a:cs typeface="宋体" pitchFamily="2" charset="-122"/>
              </a:rPr>
              <a:t> </a:t>
            </a:r>
            <a:r>
              <a:rPr lang="zh-CN" altLang="en-US" sz="3600" dirty="0" smtClean="0">
                <a:ea typeface="黑体" pitchFamily="2" charset="-122"/>
                <a:cs typeface="宋体" pitchFamily="2" charset="-122"/>
              </a:rPr>
              <a:t>构建</a:t>
            </a:r>
            <a:endParaRPr lang="zh-CN" altLang="en-US" sz="3600" dirty="0">
              <a:ea typeface="黑体" pitchFamily="2" charset="-122"/>
              <a:cs typeface="宋体" pitchFamily="2" charset="-122"/>
            </a:endParaRPr>
          </a:p>
          <a:p>
            <a:pPr algn="ctr"/>
            <a:r>
              <a:rPr lang="zh-CN" altLang="en-US" sz="3600" dirty="0">
                <a:ea typeface="黑体" pitchFamily="2" charset="-122"/>
                <a:cs typeface="宋体" pitchFamily="2" charset="-122"/>
              </a:rPr>
              <a:t>  以内需为主导的</a:t>
            </a:r>
          </a:p>
          <a:p>
            <a:pPr algn="ctr"/>
            <a:r>
              <a:rPr lang="zh-CN" altLang="en-US" sz="3600" dirty="0">
                <a:ea typeface="黑体" pitchFamily="2" charset="-122"/>
                <a:cs typeface="宋体" pitchFamily="2" charset="-122"/>
              </a:rPr>
              <a:t>  国民经济大循环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 animBg="1"/>
      <p:bldP spid="38917" grpId="0" animBg="1"/>
      <p:bldP spid="38918" grpId="0" animBg="1"/>
      <p:bldP spid="38919" grpId="0" animBg="1"/>
      <p:bldP spid="38920" grpId="0" animBg="1"/>
      <p:bldP spid="38921" grpId="0" animBg="1"/>
      <p:bldP spid="389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图示 2"/>
          <p:cNvGraphicFramePr/>
          <p:nvPr/>
        </p:nvGraphicFramePr>
        <p:xfrm>
          <a:off x="1142976" y="857232"/>
          <a:ext cx="71438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1472" y="357166"/>
            <a:ext cx="7858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  案例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：美国的成功与日本的失败</a:t>
            </a:r>
            <a:endParaRPr lang="zh-CN" altLang="en-US" sz="4000" b="1" dirty="0">
              <a:solidFill>
                <a:srgbClr val="000066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5643578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1973 — 74 </a:t>
            </a:r>
            <a:r>
              <a:rPr lang="zh-CN" altLang="en-US" dirty="0" smtClean="0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“石油危机”后的不同战略</a:t>
            </a:r>
            <a:endParaRPr lang="zh-CN" altLang="en-US" dirty="0">
              <a:solidFill>
                <a:srgbClr val="CC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示 1"/>
          <p:cNvGraphicFramePr/>
          <p:nvPr/>
        </p:nvGraphicFramePr>
        <p:xfrm>
          <a:off x="1571604" y="785794"/>
          <a:ext cx="614366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212035" cy="1216025"/>
          </a:xfrm>
        </p:spPr>
        <p:txBody>
          <a:bodyPr/>
          <a:lstStyle/>
          <a:p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任务清单：推动供给侧结构性改革</a:t>
            </a:r>
            <a:r>
              <a:rPr lang="en-US" altLang="zh-CN" sz="3600" b="1" dirty="0" smtClean="0"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600" b="1" dirty="0" smtClean="0">
                <a:latin typeface="楷体" pitchFamily="49" charset="-122"/>
                <a:ea typeface="楷体" pitchFamily="49" charset="-122"/>
              </a:rPr>
            </a:br>
            <a:r>
              <a:rPr lang="en-US" altLang="zh-CN" sz="3600" b="1" dirty="0" smtClean="0">
                <a:latin typeface="楷体" pitchFamily="49" charset="-122"/>
                <a:ea typeface="楷体" pitchFamily="49" charset="-122"/>
              </a:rPr>
              <a:t>        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当前主要从哪些方面着手</a:t>
            </a:r>
            <a:endParaRPr lang="zh-CN" altLang="en-US" sz="36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928802"/>
            <a:ext cx="8001000" cy="4267200"/>
          </a:xfrm>
        </p:spPr>
        <p:txBody>
          <a:bodyPr/>
          <a:lstStyle/>
          <a:p>
            <a:r>
              <a:rPr lang="zh-CN" altLang="en-US" sz="3600" b="1" dirty="0" smtClean="0"/>
              <a:t>政府：简政放权；市场准入；价格机制；支持创新；去产降本增效；区域合作及分工整合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市场和企业：两个层面的结构调整；收入向要素回报倾斜，增加有效供给；产业链条和分工体系；寻求新商机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百姓：创新创业；就业培训；组织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    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635375" y="2636838"/>
            <a:ext cx="4694238" cy="836612"/>
            <a:chOff x="2310" y="1675"/>
            <a:chExt cx="2957" cy="527"/>
          </a:xfrm>
        </p:grpSpPr>
        <p:sp>
          <p:nvSpPr>
            <p:cNvPr id="33795" name="Rectangle 3"/>
            <p:cNvSpPr>
              <a:spLocks noChangeArrowheads="1"/>
            </p:cNvSpPr>
            <p:nvPr/>
          </p:nvSpPr>
          <p:spPr bwMode="gray">
            <a:xfrm>
              <a:off x="4888" y="1675"/>
              <a:ext cx="379" cy="527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96" name="Rectangle 4"/>
            <p:cNvSpPr>
              <a:spLocks noChangeArrowheads="1"/>
            </p:cNvSpPr>
            <p:nvPr/>
          </p:nvSpPr>
          <p:spPr bwMode="gray">
            <a:xfrm>
              <a:off x="2310" y="1675"/>
              <a:ext cx="2583" cy="527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5375" y="3716338"/>
            <a:ext cx="4706938" cy="836612"/>
            <a:chOff x="2318" y="2379"/>
            <a:chExt cx="2965" cy="527"/>
          </a:xfrm>
        </p:grpSpPr>
        <p:sp>
          <p:nvSpPr>
            <p:cNvPr id="33798" name="Rectangle 6"/>
            <p:cNvSpPr>
              <a:spLocks noChangeArrowheads="1"/>
            </p:cNvSpPr>
            <p:nvPr/>
          </p:nvSpPr>
          <p:spPr bwMode="gray">
            <a:xfrm>
              <a:off x="4880" y="2379"/>
              <a:ext cx="403" cy="5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99" name="Rectangle 7"/>
            <p:cNvSpPr>
              <a:spLocks noChangeArrowheads="1"/>
            </p:cNvSpPr>
            <p:nvPr/>
          </p:nvSpPr>
          <p:spPr bwMode="gray">
            <a:xfrm>
              <a:off x="2318" y="2379"/>
              <a:ext cx="2583" cy="52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692525" y="4894263"/>
            <a:ext cx="4694238" cy="836612"/>
            <a:chOff x="2326" y="3083"/>
            <a:chExt cx="2957" cy="527"/>
          </a:xfrm>
        </p:grpSpPr>
        <p:sp>
          <p:nvSpPr>
            <p:cNvPr id="33801" name="Rectangle 9"/>
            <p:cNvSpPr>
              <a:spLocks noChangeArrowheads="1"/>
            </p:cNvSpPr>
            <p:nvPr/>
          </p:nvSpPr>
          <p:spPr bwMode="gray">
            <a:xfrm>
              <a:off x="4904" y="3083"/>
              <a:ext cx="379" cy="527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02" name="Rectangle 10"/>
            <p:cNvSpPr>
              <a:spLocks noChangeArrowheads="1"/>
            </p:cNvSpPr>
            <p:nvPr/>
          </p:nvSpPr>
          <p:spPr bwMode="gray">
            <a:xfrm>
              <a:off x="2326" y="3083"/>
              <a:ext cx="2583" cy="527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654425" y="1541463"/>
            <a:ext cx="4706938" cy="836612"/>
            <a:chOff x="2302" y="971"/>
            <a:chExt cx="2965" cy="527"/>
          </a:xfrm>
        </p:grpSpPr>
        <p:sp>
          <p:nvSpPr>
            <p:cNvPr id="33804" name="Rectangle 12"/>
            <p:cNvSpPr>
              <a:spLocks noChangeArrowheads="1"/>
            </p:cNvSpPr>
            <p:nvPr/>
          </p:nvSpPr>
          <p:spPr bwMode="gray">
            <a:xfrm>
              <a:off x="4864" y="971"/>
              <a:ext cx="403" cy="5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05" name="Rectangle 13"/>
            <p:cNvSpPr>
              <a:spLocks noChangeArrowheads="1"/>
            </p:cNvSpPr>
            <p:nvPr/>
          </p:nvSpPr>
          <p:spPr bwMode="gray">
            <a:xfrm>
              <a:off x="2302" y="971"/>
              <a:ext cx="2583" cy="527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3806" name="Freeform 14"/>
          <p:cNvSpPr>
            <a:spLocks/>
          </p:cNvSpPr>
          <p:nvPr/>
        </p:nvSpPr>
        <p:spPr bwMode="gray">
          <a:xfrm>
            <a:off x="2692400" y="2286000"/>
            <a:ext cx="1317625" cy="339725"/>
          </a:xfrm>
          <a:custGeom>
            <a:avLst/>
            <a:gdLst/>
            <a:ahLst/>
            <a:cxnLst>
              <a:cxn ang="0">
                <a:pos x="189" y="198"/>
              </a:cxn>
              <a:cxn ang="0">
                <a:pos x="814" y="140"/>
              </a:cxn>
              <a:cxn ang="0">
                <a:pos x="617" y="17"/>
              </a:cxn>
              <a:cxn ang="0">
                <a:pos x="0" y="0"/>
              </a:cxn>
              <a:cxn ang="0">
                <a:pos x="189" y="198"/>
              </a:cxn>
            </a:cxnLst>
            <a:rect l="0" t="0" r="r" b="b"/>
            <a:pathLst>
              <a:path w="814" h="198">
                <a:moveTo>
                  <a:pt x="189" y="198"/>
                </a:moveTo>
                <a:lnTo>
                  <a:pt x="814" y="140"/>
                </a:lnTo>
                <a:lnTo>
                  <a:pt x="617" y="17"/>
                </a:lnTo>
                <a:lnTo>
                  <a:pt x="0" y="0"/>
                </a:lnTo>
                <a:lnTo>
                  <a:pt x="189" y="198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07" name="Freeform 15"/>
          <p:cNvSpPr>
            <a:spLocks/>
          </p:cNvSpPr>
          <p:nvPr/>
        </p:nvSpPr>
        <p:spPr bwMode="gray">
          <a:xfrm>
            <a:off x="1933575" y="3119438"/>
            <a:ext cx="2690813" cy="655637"/>
          </a:xfrm>
          <a:custGeom>
            <a:avLst/>
            <a:gdLst/>
            <a:ahLst/>
            <a:cxnLst>
              <a:cxn ang="0">
                <a:pos x="304" y="412"/>
              </a:cxn>
              <a:cxn ang="0">
                <a:pos x="1695" y="313"/>
              </a:cxn>
              <a:cxn ang="0">
                <a:pos x="1366" y="157"/>
              </a:cxn>
              <a:cxn ang="0">
                <a:pos x="0" y="0"/>
              </a:cxn>
              <a:cxn ang="0">
                <a:pos x="304" y="412"/>
              </a:cxn>
            </a:cxnLst>
            <a:rect l="0" t="0" r="r" b="b"/>
            <a:pathLst>
              <a:path w="1695" h="412">
                <a:moveTo>
                  <a:pt x="304" y="412"/>
                </a:moveTo>
                <a:lnTo>
                  <a:pt x="1695" y="313"/>
                </a:lnTo>
                <a:lnTo>
                  <a:pt x="1366" y="157"/>
                </a:lnTo>
                <a:lnTo>
                  <a:pt x="0" y="0"/>
                </a:lnTo>
                <a:lnTo>
                  <a:pt x="304" y="412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100000">
                <a:schemeClr val="bg2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08" name="Freeform 16"/>
          <p:cNvSpPr>
            <a:spLocks/>
          </p:cNvSpPr>
          <p:nvPr/>
        </p:nvSpPr>
        <p:spPr bwMode="gray">
          <a:xfrm>
            <a:off x="1150938" y="3879850"/>
            <a:ext cx="4049712" cy="1057275"/>
          </a:xfrm>
          <a:custGeom>
            <a:avLst/>
            <a:gdLst/>
            <a:ahLst/>
            <a:cxnLst>
              <a:cxn ang="0">
                <a:pos x="444" y="658"/>
              </a:cxn>
              <a:cxn ang="0">
                <a:pos x="2526" y="527"/>
              </a:cxn>
              <a:cxn ang="0">
                <a:pos x="2155" y="313"/>
              </a:cxn>
              <a:cxn ang="0">
                <a:pos x="0" y="0"/>
              </a:cxn>
              <a:cxn ang="0">
                <a:pos x="444" y="658"/>
              </a:cxn>
            </a:cxnLst>
            <a:rect l="0" t="0" r="r" b="b"/>
            <a:pathLst>
              <a:path w="2526" h="658">
                <a:moveTo>
                  <a:pt x="444" y="658"/>
                </a:moveTo>
                <a:lnTo>
                  <a:pt x="2526" y="527"/>
                </a:lnTo>
                <a:lnTo>
                  <a:pt x="2155" y="313"/>
                </a:lnTo>
                <a:lnTo>
                  <a:pt x="0" y="0"/>
                </a:lnTo>
                <a:lnTo>
                  <a:pt x="444" y="658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09" name="Freeform 17"/>
          <p:cNvSpPr>
            <a:spLocks/>
          </p:cNvSpPr>
          <p:nvPr/>
        </p:nvSpPr>
        <p:spPr bwMode="gray">
          <a:xfrm>
            <a:off x="1358900" y="4702175"/>
            <a:ext cx="4284663" cy="1228725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699" y="560"/>
              </a:cxn>
              <a:cxn ang="0">
                <a:pos x="2403" y="0"/>
              </a:cxn>
              <a:cxn ang="0">
                <a:pos x="313" y="140"/>
              </a:cxn>
              <a:cxn ang="0">
                <a:pos x="0" y="774"/>
              </a:cxn>
            </a:cxnLst>
            <a:rect l="0" t="0" r="r" b="b"/>
            <a:pathLst>
              <a:path w="2699" h="774">
                <a:moveTo>
                  <a:pt x="0" y="774"/>
                </a:moveTo>
                <a:lnTo>
                  <a:pt x="2699" y="560"/>
                </a:lnTo>
                <a:lnTo>
                  <a:pt x="2403" y="0"/>
                </a:lnTo>
                <a:lnTo>
                  <a:pt x="313" y="140"/>
                </a:lnTo>
                <a:lnTo>
                  <a:pt x="0" y="774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0" name="Freeform 18"/>
          <p:cNvSpPr>
            <a:spLocks/>
          </p:cNvSpPr>
          <p:nvPr/>
        </p:nvSpPr>
        <p:spPr bwMode="gray">
          <a:xfrm>
            <a:off x="1920875" y="3605213"/>
            <a:ext cx="3160713" cy="1149350"/>
          </a:xfrm>
          <a:custGeom>
            <a:avLst/>
            <a:gdLst/>
            <a:ahLst/>
            <a:cxnLst>
              <a:cxn ang="0">
                <a:pos x="0" y="724"/>
              </a:cxn>
              <a:cxn ang="0">
                <a:pos x="1991" y="584"/>
              </a:cxn>
              <a:cxn ang="0">
                <a:pos x="1695" y="0"/>
              </a:cxn>
              <a:cxn ang="0">
                <a:pos x="304" y="99"/>
              </a:cxn>
              <a:cxn ang="0">
                <a:pos x="0" y="724"/>
              </a:cxn>
            </a:cxnLst>
            <a:rect l="0" t="0" r="r" b="b"/>
            <a:pathLst>
              <a:path w="1991" h="724">
                <a:moveTo>
                  <a:pt x="0" y="724"/>
                </a:moveTo>
                <a:lnTo>
                  <a:pt x="1991" y="584"/>
                </a:lnTo>
                <a:lnTo>
                  <a:pt x="1695" y="0"/>
                </a:lnTo>
                <a:lnTo>
                  <a:pt x="304" y="99"/>
                </a:lnTo>
                <a:lnTo>
                  <a:pt x="0" y="724"/>
                </a:lnTo>
                <a:close/>
              </a:path>
            </a:pathLst>
          </a:cu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1" name="Freeform 19"/>
          <p:cNvSpPr>
            <a:spLocks/>
          </p:cNvSpPr>
          <p:nvPr/>
        </p:nvSpPr>
        <p:spPr bwMode="gray">
          <a:xfrm>
            <a:off x="2411413" y="2565400"/>
            <a:ext cx="2090737" cy="1096963"/>
          </a:xfrm>
          <a:custGeom>
            <a:avLst/>
            <a:gdLst/>
            <a:ahLst/>
            <a:cxnLst>
              <a:cxn ang="0">
                <a:pos x="0" y="700"/>
              </a:cxn>
              <a:cxn ang="0">
                <a:pos x="1317" y="601"/>
              </a:cxn>
              <a:cxn ang="0">
                <a:pos x="980" y="0"/>
              </a:cxn>
              <a:cxn ang="0">
                <a:pos x="346" y="49"/>
              </a:cxn>
              <a:cxn ang="0">
                <a:pos x="0" y="700"/>
              </a:cxn>
            </a:cxnLst>
            <a:rect l="0" t="0" r="r" b="b"/>
            <a:pathLst>
              <a:path w="1317" h="700">
                <a:moveTo>
                  <a:pt x="0" y="700"/>
                </a:moveTo>
                <a:lnTo>
                  <a:pt x="1317" y="601"/>
                </a:lnTo>
                <a:lnTo>
                  <a:pt x="980" y="0"/>
                </a:lnTo>
                <a:lnTo>
                  <a:pt x="346" y="49"/>
                </a:lnTo>
                <a:lnTo>
                  <a:pt x="0" y="70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2" name="Freeform 20"/>
          <p:cNvSpPr>
            <a:spLocks/>
          </p:cNvSpPr>
          <p:nvPr/>
        </p:nvSpPr>
        <p:spPr bwMode="gray">
          <a:xfrm>
            <a:off x="3044825" y="1528763"/>
            <a:ext cx="900113" cy="939800"/>
          </a:xfrm>
          <a:custGeom>
            <a:avLst/>
            <a:gdLst/>
            <a:ahLst/>
            <a:cxnLst>
              <a:cxn ang="0">
                <a:pos x="0" y="592"/>
              </a:cxn>
              <a:cxn ang="0">
                <a:pos x="567" y="543"/>
              </a:cxn>
              <a:cxn ang="0">
                <a:pos x="288" y="0"/>
              </a:cxn>
              <a:cxn ang="0">
                <a:pos x="0" y="592"/>
              </a:cxn>
            </a:cxnLst>
            <a:rect l="0" t="0" r="r" b="b"/>
            <a:pathLst>
              <a:path w="567" h="592">
                <a:moveTo>
                  <a:pt x="0" y="592"/>
                </a:moveTo>
                <a:lnTo>
                  <a:pt x="567" y="543"/>
                </a:lnTo>
                <a:lnTo>
                  <a:pt x="288" y="0"/>
                </a:lnTo>
                <a:lnTo>
                  <a:pt x="0" y="5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3" name="Freeform 21"/>
          <p:cNvSpPr>
            <a:spLocks/>
          </p:cNvSpPr>
          <p:nvPr/>
        </p:nvSpPr>
        <p:spPr bwMode="gray">
          <a:xfrm>
            <a:off x="539750" y="3860800"/>
            <a:ext cx="1358900" cy="2051050"/>
          </a:xfrm>
          <a:custGeom>
            <a:avLst/>
            <a:gdLst/>
            <a:ahLst/>
            <a:cxnLst>
              <a:cxn ang="0">
                <a:pos x="535" y="1292"/>
              </a:cxn>
              <a:cxn ang="0">
                <a:pos x="856" y="658"/>
              </a:cxn>
              <a:cxn ang="0">
                <a:pos x="412" y="0"/>
              </a:cxn>
              <a:cxn ang="0">
                <a:pos x="0" y="395"/>
              </a:cxn>
              <a:cxn ang="0">
                <a:pos x="535" y="1292"/>
              </a:cxn>
            </a:cxnLst>
            <a:rect l="0" t="0" r="r" b="b"/>
            <a:pathLst>
              <a:path w="856" h="1292">
                <a:moveTo>
                  <a:pt x="535" y="1292"/>
                </a:moveTo>
                <a:lnTo>
                  <a:pt x="856" y="658"/>
                </a:lnTo>
                <a:lnTo>
                  <a:pt x="412" y="0"/>
                </a:lnTo>
                <a:lnTo>
                  <a:pt x="0" y="395"/>
                </a:lnTo>
                <a:lnTo>
                  <a:pt x="535" y="1292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4" name="Freeform 22"/>
          <p:cNvSpPr>
            <a:spLocks/>
          </p:cNvSpPr>
          <p:nvPr/>
        </p:nvSpPr>
        <p:spPr bwMode="gray">
          <a:xfrm>
            <a:off x="1254125" y="3109913"/>
            <a:ext cx="1162050" cy="1646237"/>
          </a:xfrm>
          <a:custGeom>
            <a:avLst/>
            <a:gdLst/>
            <a:ahLst/>
            <a:cxnLst>
              <a:cxn ang="0">
                <a:pos x="428" y="1070"/>
              </a:cxn>
              <a:cxn ang="0">
                <a:pos x="0" y="420"/>
              </a:cxn>
              <a:cxn ang="0">
                <a:pos x="428" y="0"/>
              </a:cxn>
              <a:cxn ang="0">
                <a:pos x="732" y="420"/>
              </a:cxn>
              <a:cxn ang="0">
                <a:pos x="428" y="1070"/>
              </a:cxn>
            </a:cxnLst>
            <a:rect l="0" t="0" r="r" b="b"/>
            <a:pathLst>
              <a:path w="732" h="1070">
                <a:moveTo>
                  <a:pt x="428" y="1070"/>
                </a:moveTo>
                <a:lnTo>
                  <a:pt x="0" y="420"/>
                </a:lnTo>
                <a:lnTo>
                  <a:pt x="428" y="0"/>
                </a:lnTo>
                <a:lnTo>
                  <a:pt x="732" y="420"/>
                </a:lnTo>
                <a:lnTo>
                  <a:pt x="428" y="1070"/>
                </a:lnTo>
                <a:close/>
              </a:path>
            </a:pathLst>
          </a:cu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5" name="Freeform 23"/>
          <p:cNvSpPr>
            <a:spLocks/>
          </p:cNvSpPr>
          <p:nvPr/>
        </p:nvSpPr>
        <p:spPr bwMode="gray">
          <a:xfrm>
            <a:off x="2835275" y="1541463"/>
            <a:ext cx="666750" cy="927100"/>
          </a:xfrm>
          <a:custGeom>
            <a:avLst/>
            <a:gdLst/>
            <a:ahLst/>
            <a:cxnLst>
              <a:cxn ang="0">
                <a:pos x="140" y="584"/>
              </a:cxn>
              <a:cxn ang="0">
                <a:pos x="0" y="411"/>
              </a:cxn>
              <a:cxn ang="0">
                <a:pos x="420" y="0"/>
              </a:cxn>
              <a:cxn ang="0">
                <a:pos x="140" y="584"/>
              </a:cxn>
            </a:cxnLst>
            <a:rect l="0" t="0" r="r" b="b"/>
            <a:pathLst>
              <a:path w="420" h="584">
                <a:moveTo>
                  <a:pt x="140" y="584"/>
                </a:moveTo>
                <a:lnTo>
                  <a:pt x="0" y="411"/>
                </a:lnTo>
                <a:lnTo>
                  <a:pt x="420" y="0"/>
                </a:lnTo>
                <a:lnTo>
                  <a:pt x="140" y="58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6" name="Freeform 24"/>
          <p:cNvSpPr>
            <a:spLocks/>
          </p:cNvSpPr>
          <p:nvPr/>
        </p:nvSpPr>
        <p:spPr bwMode="gray">
          <a:xfrm>
            <a:off x="2051050" y="2276475"/>
            <a:ext cx="966788" cy="1343025"/>
          </a:xfrm>
          <a:custGeom>
            <a:avLst/>
            <a:gdLst/>
            <a:ahLst/>
            <a:cxnLst>
              <a:cxn ang="0">
                <a:pos x="280" y="806"/>
              </a:cxn>
              <a:cxn ang="0">
                <a:pos x="609" y="197"/>
              </a:cxn>
              <a:cxn ang="0">
                <a:pos x="428" y="0"/>
              </a:cxn>
              <a:cxn ang="0">
                <a:pos x="0" y="411"/>
              </a:cxn>
              <a:cxn ang="0">
                <a:pos x="280" y="806"/>
              </a:cxn>
            </a:cxnLst>
            <a:rect l="0" t="0" r="r" b="b"/>
            <a:pathLst>
              <a:path w="609" h="806">
                <a:moveTo>
                  <a:pt x="280" y="806"/>
                </a:moveTo>
                <a:lnTo>
                  <a:pt x="609" y="197"/>
                </a:lnTo>
                <a:lnTo>
                  <a:pt x="428" y="0"/>
                </a:lnTo>
                <a:lnTo>
                  <a:pt x="0" y="411"/>
                </a:lnTo>
                <a:lnTo>
                  <a:pt x="280" y="806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gray">
          <a:xfrm>
            <a:off x="2195513" y="5084763"/>
            <a:ext cx="60483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维持社会基本生存发展的基础性产业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gray">
          <a:xfrm>
            <a:off x="2843213" y="3933825"/>
            <a:ext cx="50419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保障和强化国力的支柱性产业</a:t>
            </a:r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gray">
          <a:xfrm>
            <a:off x="3428992" y="2786058"/>
            <a:ext cx="42687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带动发展的战略性产业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gray">
          <a:xfrm>
            <a:off x="3786182" y="1714488"/>
            <a:ext cx="40655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领先时代的前沿性产业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214282" y="476250"/>
            <a:ext cx="86058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zh-CN" sz="3600" b="1" dirty="0" smtClean="0">
                <a:solidFill>
                  <a:srgbClr val="FF0000"/>
                </a:solidFill>
              </a:rPr>
              <a:t>  </a:t>
            </a:r>
            <a:r>
              <a:rPr lang="zh-CN" altLang="en-US" sz="3600" b="1" dirty="0" smtClean="0">
                <a:solidFill>
                  <a:srgbClr val="000066"/>
                </a:solidFill>
              </a:rPr>
              <a:t>一</a:t>
            </a:r>
            <a:r>
              <a:rPr lang="en-US" altLang="zh-CN" sz="3600" b="1" dirty="0" smtClean="0">
                <a:solidFill>
                  <a:srgbClr val="000066"/>
                </a:solidFill>
              </a:rPr>
              <a:t>.</a:t>
            </a:r>
            <a:r>
              <a:rPr lang="zh-CN" altLang="en-US" sz="3600" b="1" dirty="0" smtClean="0">
                <a:solidFill>
                  <a:srgbClr val="000066"/>
                </a:solidFill>
              </a:rPr>
              <a:t>调整</a:t>
            </a:r>
            <a:r>
              <a:rPr lang="zh-CN" altLang="en-US" sz="3600" b="1" dirty="0">
                <a:solidFill>
                  <a:srgbClr val="000066"/>
                </a:solidFill>
              </a:rPr>
              <a:t>产业结构、提升产业核心竞争力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5721" y="1071546"/>
            <a:ext cx="738664" cy="52864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CC0000"/>
                </a:solidFill>
                <a:latin typeface="楷体" pitchFamily="49" charset="-122"/>
                <a:ea typeface="楷体" pitchFamily="49" charset="-122"/>
              </a:rPr>
              <a:t>如何理解产业走向中高端</a:t>
            </a:r>
            <a:endParaRPr lang="zh-CN" altLang="en-US" sz="3600" b="1" dirty="0">
              <a:solidFill>
                <a:srgbClr val="CC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0"/>
            <a:ext cx="2949178" cy="1600200"/>
          </a:xfrm>
        </p:spPr>
        <p:txBody>
          <a:bodyPr/>
          <a:lstStyle/>
          <a:p>
            <a:r>
              <a:rPr lang="zh-CN" altLang="en-US" sz="3600" dirty="0" smtClean="0"/>
              <a:t>  </a:t>
            </a:r>
            <a:endParaRPr lang="zh-CN" altLang="en-US" sz="36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3108" y="857232"/>
            <a:ext cx="6786610" cy="4873625"/>
          </a:xfrm>
        </p:spPr>
        <p:txBody>
          <a:bodyPr/>
          <a:lstStyle/>
          <a:p>
            <a:r>
              <a:rPr lang="en-US" altLang="zh-CN" sz="3200" b="1" dirty="0" smtClean="0"/>
              <a:t>2016</a:t>
            </a:r>
            <a:r>
              <a:rPr lang="zh-CN" altLang="en-US" sz="3200" b="1" dirty="0" smtClean="0"/>
              <a:t>年</a:t>
            </a:r>
            <a:r>
              <a:rPr lang="en-US" altLang="zh-CN" sz="3200" b="1" dirty="0" smtClean="0"/>
              <a:t>1</a:t>
            </a:r>
            <a:r>
              <a:rPr lang="zh-CN" altLang="en-US" sz="3200" b="1" dirty="0" smtClean="0"/>
              <a:t>月</a:t>
            </a:r>
            <a:r>
              <a:rPr lang="en-US" altLang="zh-CN" sz="3200" b="1" dirty="0" smtClean="0"/>
              <a:t>18</a:t>
            </a:r>
            <a:r>
              <a:rPr lang="zh-CN" altLang="en-US" sz="3200" b="1" dirty="0" smtClean="0"/>
              <a:t>日在中央党校讲话：</a:t>
            </a:r>
            <a:endParaRPr lang="en-US" altLang="zh-CN" sz="3200" b="1" dirty="0" smtClean="0"/>
          </a:p>
          <a:p>
            <a:endParaRPr lang="en-US" altLang="zh-CN" sz="2800" dirty="0" smtClean="0"/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今后一段时间主要矛盾在供给侧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当前世界经济主要矛盾是结构性的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要增加有效供给，把国内市场掌握在我们自己手中，找准在世界供给市场的定位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一个国家的发展根本上是从供给侧发动的，往往依靠颠覆性创新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8596" y="2071678"/>
            <a:ext cx="1656143" cy="3811588"/>
          </a:xfrm>
        </p:spPr>
        <p:txBody>
          <a:bodyPr/>
          <a:lstStyle/>
          <a:p>
            <a:r>
              <a:rPr lang="zh-CN" altLang="en-US" sz="3600" b="1" dirty="0" smtClean="0"/>
              <a:t>习近平总书记的有关论述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57158" y="571480"/>
            <a:ext cx="8286808" cy="136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二</a:t>
            </a:r>
            <a:r>
              <a:rPr lang="zh-CN" altLang="en-US" sz="3600" dirty="0" smtClean="0">
                <a:solidFill>
                  <a:srgbClr val="FF0000"/>
                </a:solidFill>
              </a:rPr>
              <a:t>、 </a:t>
            </a:r>
            <a:r>
              <a:rPr lang="zh-CN" altLang="en-US" sz="36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深化金融体制改革，激发资本活力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36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   发挥资本市场作用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611188" y="2349500"/>
            <a:ext cx="7993062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ea typeface="楷体" pitchFamily="49" charset="-122"/>
              </a:rPr>
              <a:t>    </a:t>
            </a:r>
            <a:r>
              <a:rPr lang="zh-CN" altLang="en-US" sz="3200" b="1">
                <a:ea typeface="楷体" pitchFamily="49" charset="-122"/>
              </a:rPr>
              <a:t>怎样充分激发中国产业资本、金融资本、社会资本的活力，优化配置资本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ea typeface="楷体" pitchFamily="49" charset="-122"/>
              </a:rPr>
              <a:t>    直接融资的资本市场将发挥更大的作用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ea typeface="楷体" pitchFamily="49" charset="-122"/>
              </a:rPr>
              <a:t>    以银行业间接融资为主的传统金融体制面临加速和深化改革的压力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428604"/>
            <a:ext cx="939961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 smtClean="0">
                <a:solidFill>
                  <a:srgbClr val="FF0000"/>
                </a:solidFill>
                <a:ea typeface="黑体" pitchFamily="49" charset="-122"/>
              </a:rPr>
              <a:t> </a:t>
            </a:r>
            <a:r>
              <a:rPr lang="en-US" altLang="zh-CN" sz="3600" dirty="0" smtClean="0">
                <a:solidFill>
                  <a:srgbClr val="FF0000"/>
                </a:solidFill>
                <a:ea typeface="黑体" pitchFamily="49" charset="-122"/>
              </a:rPr>
              <a:t>  </a:t>
            </a: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三、</a:t>
            </a: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改革</a:t>
            </a: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：</a:t>
            </a: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打通制度的“最后一公里路”</a:t>
            </a:r>
            <a:endParaRPr lang="zh-CN" altLang="en-US" sz="3600" dirty="0">
              <a:solidFill>
                <a:srgbClr val="FF0000"/>
              </a:solidFill>
              <a:ea typeface="黑体" pitchFamily="49" charset="-122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11188" y="4221163"/>
            <a:ext cx="7991475" cy="2447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CN" altLang="zh-CN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827088" y="5445125"/>
            <a:ext cx="77073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7308850" y="5373688"/>
            <a:ext cx="0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051050" y="5373688"/>
            <a:ext cx="0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348038" y="5373688"/>
            <a:ext cx="0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4716463" y="5373688"/>
            <a:ext cx="0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6011863" y="5373688"/>
            <a:ext cx="0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900113" y="4365625"/>
            <a:ext cx="12954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开发研制阶段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195513" y="4365625"/>
            <a:ext cx="1150937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形成产品阶段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492500" y="4365625"/>
            <a:ext cx="1152525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创建企业阶段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859338" y="4365625"/>
            <a:ext cx="1223962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开拓市场阶段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6084888" y="4365625"/>
            <a:ext cx="1296987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规模生产阶段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7380288" y="4365625"/>
            <a:ext cx="1152525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产业成长阶段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827088" y="5661025"/>
            <a:ext cx="14414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自有资金</a:t>
            </a: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195513" y="5949950"/>
            <a:ext cx="10096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547813" y="6092825"/>
            <a:ext cx="26654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政府资金</a:t>
            </a: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916238" y="6381750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3132138" y="5661025"/>
            <a:ext cx="2089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风险资金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500563" y="5949950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508625" y="5876925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ea typeface="黑体" pitchFamily="49" charset="-122"/>
              </a:rPr>
              <a:t>社会资金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6877050" y="6165850"/>
            <a:ext cx="1223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179388" y="1412875"/>
            <a:ext cx="9361487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创新的路径</a:t>
            </a:r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</a:p>
          <a:p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科技创新资源</a:t>
            </a:r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产品化</a:t>
            </a:r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企业化</a:t>
            </a:r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市场化</a:t>
            </a:r>
          </a:p>
          <a:p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产业化</a:t>
            </a:r>
          </a:p>
          <a:p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    创新的环境</a:t>
            </a:r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——</a:t>
            </a:r>
          </a:p>
          <a:p>
            <a:r>
              <a:rPr lang="en-US" altLang="zh-CN" sz="3200" b="1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3200" b="1">
                <a:latin typeface="楷体" pitchFamily="49" charset="-122"/>
                <a:ea typeface="楷体" pitchFamily="49" charset="-122"/>
              </a:rPr>
              <a:t>金融的全方位支持；政府的政策引领及倾斜</a:t>
            </a:r>
          </a:p>
          <a:p>
            <a:pPr>
              <a:spcBef>
                <a:spcPct val="50000"/>
              </a:spcBef>
            </a:pPr>
            <a:endParaRPr lang="en-US" altLang="zh-CN" sz="320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四、适应社会进步，大力增加有效供给</a:t>
            </a:r>
            <a:endParaRPr lang="zh-CN" altLang="en-US" sz="36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428736"/>
            <a:ext cx="80010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  大力破解实体经济困境</a:t>
            </a:r>
            <a:endParaRPr lang="en-US" altLang="zh-CN" sz="40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  推进城市化与防止房地产进一步泡沫化</a:t>
            </a:r>
            <a:endParaRPr lang="en-US" altLang="zh-CN" sz="40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  以技术、资本、人力资源为核心，推动要素重组</a:t>
            </a:r>
            <a:endParaRPr lang="en-US" altLang="zh-CN" sz="40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40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40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强化“走出去”的综合能力及组织和体制支撑</a:t>
            </a:r>
            <a:endParaRPr lang="zh-CN" altLang="en-US" sz="40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58888" y="908050"/>
            <a:ext cx="5761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>
                <a:solidFill>
                  <a:srgbClr val="FF0000"/>
                </a:solidFill>
                <a:ea typeface="黑体" pitchFamily="49" charset="-122"/>
              </a:rPr>
              <a:t>特征一：新的消费主流</a:t>
            </a:r>
          </a:p>
        </p:txBody>
      </p:sp>
      <p:sp>
        <p:nvSpPr>
          <p:cNvPr id="10243" name="File"/>
          <p:cNvSpPr>
            <a:spLocks noEditPoints="1" noChangeArrowheads="1"/>
          </p:cNvSpPr>
          <p:nvPr/>
        </p:nvSpPr>
        <p:spPr bwMode="auto">
          <a:xfrm>
            <a:off x="900113" y="2060575"/>
            <a:ext cx="2590800" cy="4176713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zh-CN" sz="3200">
                <a:ea typeface="楷体" pitchFamily="49" charset="-122"/>
              </a:rPr>
              <a:t> </a:t>
            </a:r>
            <a:r>
              <a:rPr lang="zh-CN" altLang="en-US" sz="3200" b="1">
                <a:ea typeface="楷体" pitchFamily="49" charset="-122"/>
              </a:rPr>
              <a:t>模仿型排浪式消费阶段基本结束，个性化、多样化消费渐成主流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851275" y="2565400"/>
            <a:ext cx="4968875" cy="3384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3200" b="1"/>
              <a:t>   </a:t>
            </a:r>
          </a:p>
          <a:p>
            <a:r>
              <a:rPr lang="en-US" altLang="zh-CN" sz="3200" b="1"/>
              <a:t>   </a:t>
            </a:r>
            <a:r>
              <a:rPr lang="zh-CN" altLang="en-US" sz="3200" b="1"/>
              <a:t>新工业革命适应和引发</a:t>
            </a:r>
          </a:p>
          <a:p>
            <a:r>
              <a:rPr lang="zh-CN" altLang="en-US" sz="3200" b="1"/>
              <a:t>       新的消费模式</a:t>
            </a:r>
          </a:p>
          <a:p>
            <a:r>
              <a:rPr lang="zh-CN" altLang="en-US" sz="3200" b="1"/>
              <a:t>       </a:t>
            </a:r>
            <a:r>
              <a:rPr lang="en-US" altLang="zh-CN" sz="3200" b="1"/>
              <a:t>1.</a:t>
            </a:r>
            <a:r>
              <a:rPr lang="zh-CN" altLang="en-US" sz="3200" b="1"/>
              <a:t>个别定制</a:t>
            </a:r>
          </a:p>
          <a:p>
            <a:r>
              <a:rPr lang="zh-CN" altLang="en-US" sz="3200" b="1"/>
              <a:t>       </a:t>
            </a:r>
            <a:r>
              <a:rPr lang="en-US" altLang="zh-CN" sz="3200" b="1"/>
              <a:t>2.</a:t>
            </a:r>
            <a:r>
              <a:rPr lang="zh-CN" altLang="en-US" sz="3200" b="1"/>
              <a:t>大规模生产</a:t>
            </a:r>
          </a:p>
          <a:p>
            <a:r>
              <a:rPr lang="zh-CN" altLang="en-US" sz="3200" b="1"/>
              <a:t>       </a:t>
            </a:r>
            <a:r>
              <a:rPr lang="en-US" altLang="zh-CN" sz="3200" b="1"/>
              <a:t>3.</a:t>
            </a:r>
            <a:r>
              <a:rPr lang="zh-CN" altLang="en-US" sz="3200" b="1"/>
              <a:t>大规模个别定制</a:t>
            </a:r>
          </a:p>
          <a:p>
            <a:r>
              <a:rPr lang="zh-CN" altLang="en-US" sz="3200" b="1"/>
              <a:t> 个性化需求  智能化制造</a:t>
            </a:r>
          </a:p>
          <a:p>
            <a:r>
              <a:rPr lang="zh-CN" altLang="en-US" sz="3200" b="1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16013" y="981075"/>
            <a:ext cx="6911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zh-CN" altLang="zh-CN" sz="3600" b="1">
              <a:solidFill>
                <a:srgbClr val="000099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187450" y="836613"/>
            <a:ext cx="5761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solidFill>
                  <a:srgbClr val="FF0000"/>
                </a:solidFill>
                <a:ea typeface="黑体" pitchFamily="49" charset="-122"/>
              </a:rPr>
              <a:t>特征二：新的投资机会</a:t>
            </a:r>
          </a:p>
        </p:txBody>
      </p:sp>
      <p:sp>
        <p:nvSpPr>
          <p:cNvPr id="11268" name="File"/>
          <p:cNvSpPr>
            <a:spLocks noEditPoints="1" noChangeArrowheads="1"/>
          </p:cNvSpPr>
          <p:nvPr/>
        </p:nvSpPr>
        <p:spPr bwMode="auto">
          <a:xfrm>
            <a:off x="611188" y="2133600"/>
            <a:ext cx="3384550" cy="4176713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zh-CN" sz="3200">
                <a:ea typeface="楷体" pitchFamily="49" charset="-122"/>
              </a:rPr>
              <a:t>   </a:t>
            </a:r>
            <a:r>
              <a:rPr lang="zh-CN" altLang="en-US" sz="3200" b="1">
                <a:ea typeface="楷体" pitchFamily="49" charset="-122"/>
              </a:rPr>
              <a:t>基础设施互联互通和一些新技术、新产品、新业态、新商业模式的投资机会大量涌现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4284663" y="2420938"/>
            <a:ext cx="4859337" cy="3816350"/>
          </a:xfrm>
          <a:prstGeom prst="parallelogram">
            <a:avLst>
              <a:gd name="adj" fmla="val 318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3600" b="1"/>
              <a:t>     </a:t>
            </a:r>
            <a:r>
              <a:rPr lang="zh-CN" altLang="en-US" sz="3600" b="1"/>
              <a:t>马云的</a:t>
            </a:r>
          </a:p>
          <a:p>
            <a:r>
              <a:rPr lang="zh-CN" altLang="en-US" sz="3600" b="1"/>
              <a:t>  “阿里巴巴”</a:t>
            </a:r>
          </a:p>
          <a:p>
            <a:r>
              <a:rPr lang="zh-CN" altLang="en-US" sz="3600" b="1"/>
              <a:t>    （电商）</a:t>
            </a:r>
          </a:p>
          <a:p>
            <a:r>
              <a:rPr lang="zh-CN" altLang="en-US" sz="3600" b="1"/>
              <a:t>快递业支撑起</a:t>
            </a:r>
          </a:p>
          <a:p>
            <a:r>
              <a:rPr lang="zh-CN" altLang="en-US" sz="3600" b="1"/>
              <a:t> 商业新模式</a:t>
            </a:r>
          </a:p>
          <a:p>
            <a:r>
              <a:rPr lang="zh-CN" altLang="en-US" sz="3600" b="1"/>
              <a:t>“互联网 </a:t>
            </a:r>
            <a:r>
              <a:rPr lang="en-US" altLang="zh-CN" sz="3600" b="1"/>
              <a:t>+”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116013" y="981075"/>
            <a:ext cx="6911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zh-CN" altLang="zh-CN" sz="3600" b="1">
              <a:solidFill>
                <a:srgbClr val="000099"/>
              </a:solidFill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187450" y="836613"/>
            <a:ext cx="6264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特征三：</a:t>
            </a:r>
            <a:r>
              <a:rPr lang="zh-CN" altLang="en-US" sz="3600" dirty="0">
                <a:solidFill>
                  <a:srgbClr val="FF0000"/>
                </a:solidFill>
                <a:ea typeface="黑体" pitchFamily="49" charset="-122"/>
              </a:rPr>
              <a:t>寻求新的增长驱动力</a:t>
            </a:r>
          </a:p>
        </p:txBody>
      </p:sp>
      <p:sp>
        <p:nvSpPr>
          <p:cNvPr id="14340" name="File"/>
          <p:cNvSpPr>
            <a:spLocks noEditPoints="1" noChangeArrowheads="1"/>
          </p:cNvSpPr>
          <p:nvPr/>
        </p:nvSpPr>
        <p:spPr bwMode="auto">
          <a:xfrm>
            <a:off x="611188" y="2060575"/>
            <a:ext cx="2590800" cy="4176713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zh-CN" sz="3200">
                <a:ea typeface="楷体" pitchFamily="49" charset="-122"/>
              </a:rPr>
              <a:t> </a:t>
            </a:r>
            <a:r>
              <a:rPr lang="zh-CN" altLang="en-US" sz="3200" b="1">
                <a:ea typeface="楷体" pitchFamily="49" charset="-122"/>
              </a:rPr>
              <a:t>要素规模驱动力减弱，经济增长将更多依靠人力资本质量和技术进步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3348038" y="2060575"/>
            <a:ext cx="5545137" cy="43195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sz="2800" b="1"/>
              <a:t>国际分工中高端</a:t>
            </a:r>
          </a:p>
          <a:p>
            <a:pPr algn="ctr"/>
            <a:r>
              <a:rPr lang="zh-CN" altLang="en-US" sz="2800" b="1"/>
              <a:t>产品分工</a:t>
            </a:r>
            <a:r>
              <a:rPr lang="en-US" altLang="zh-CN" sz="2800" b="1"/>
              <a:t>.</a:t>
            </a:r>
            <a:r>
              <a:rPr lang="zh-CN" altLang="en-US" sz="2800" b="1"/>
              <a:t>产业链分工</a:t>
            </a:r>
            <a:r>
              <a:rPr lang="en-US" altLang="zh-CN" sz="2800" b="1"/>
              <a:t>.</a:t>
            </a:r>
            <a:r>
              <a:rPr lang="zh-CN" altLang="en-US" sz="2800" b="1"/>
              <a:t>价值链分工</a:t>
            </a:r>
          </a:p>
          <a:p>
            <a:pPr algn="ctr"/>
            <a:r>
              <a:rPr lang="zh-CN" altLang="en-US" sz="2800" b="1"/>
              <a:t>               “好莱坞模式” </a:t>
            </a:r>
            <a:r>
              <a:rPr lang="en-US" altLang="zh-CN" sz="2800" b="1"/>
              <a:t>——            </a:t>
            </a:r>
          </a:p>
          <a:p>
            <a:pPr algn="ctr"/>
            <a:r>
              <a:rPr lang="en-US" altLang="zh-CN" sz="2800" b="1"/>
              <a:t>  </a:t>
            </a:r>
            <a:r>
              <a:rPr lang="zh-CN" altLang="en-US" sz="2800" b="1"/>
              <a:t>创意研发、投资及资本运营</a:t>
            </a:r>
          </a:p>
          <a:p>
            <a:pPr algn="ctr"/>
            <a:r>
              <a:rPr lang="zh-CN" altLang="en-US" sz="2800" b="1"/>
              <a:t>生产制造、 市场营销</a:t>
            </a:r>
          </a:p>
          <a:p>
            <a:pPr algn="ctr"/>
            <a:r>
              <a:rPr lang="zh-CN" altLang="en-US" sz="2800" b="1"/>
              <a:t>   人力资源竞争占据核心地位</a:t>
            </a:r>
          </a:p>
          <a:p>
            <a:pPr algn="ctr"/>
            <a:r>
              <a:rPr lang="zh-CN" altLang="en-US" sz="2800" b="1"/>
              <a:t> 参与或控制住经济效益是关键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116013" y="981075"/>
            <a:ext cx="6911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zh-CN" altLang="zh-CN" sz="3600" b="1">
              <a:solidFill>
                <a:srgbClr val="000099"/>
              </a:solidFill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187450" y="836613"/>
            <a:ext cx="5761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 smtClean="0">
                <a:solidFill>
                  <a:srgbClr val="FF0000"/>
                </a:solidFill>
                <a:ea typeface="黑体" pitchFamily="49" charset="-122"/>
              </a:rPr>
              <a:t>特征四：</a:t>
            </a:r>
            <a:r>
              <a:rPr lang="zh-CN" altLang="en-US" sz="3600" dirty="0">
                <a:solidFill>
                  <a:srgbClr val="FF0000"/>
                </a:solidFill>
                <a:ea typeface="黑体" pitchFamily="49" charset="-122"/>
              </a:rPr>
              <a:t>市场竞争新形态</a:t>
            </a:r>
          </a:p>
        </p:txBody>
      </p:sp>
      <p:sp>
        <p:nvSpPr>
          <p:cNvPr id="15364" name="File"/>
          <p:cNvSpPr>
            <a:spLocks noEditPoints="1" noChangeArrowheads="1"/>
          </p:cNvSpPr>
          <p:nvPr/>
        </p:nvSpPr>
        <p:spPr bwMode="auto">
          <a:xfrm>
            <a:off x="0" y="2143116"/>
            <a:ext cx="2857488" cy="4500594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zh-CN" sz="3200" dirty="0">
                <a:ea typeface="楷体" pitchFamily="49" charset="-122"/>
              </a:rPr>
              <a:t> </a:t>
            </a:r>
            <a:r>
              <a:rPr lang="en-US" altLang="zh-CN" sz="3200" dirty="0" smtClean="0">
                <a:ea typeface="楷体" pitchFamily="49" charset="-122"/>
              </a:rPr>
              <a:t>   </a:t>
            </a:r>
            <a:r>
              <a:rPr lang="zh-CN" altLang="en-US" sz="3200" b="1" dirty="0" smtClean="0">
                <a:ea typeface="楷体" pitchFamily="49" charset="-122"/>
              </a:rPr>
              <a:t>市场竞争转向</a:t>
            </a:r>
            <a:r>
              <a:rPr lang="zh-CN" altLang="en-US" sz="3200" b="1" dirty="0">
                <a:ea typeface="楷体" pitchFamily="49" charset="-122"/>
              </a:rPr>
              <a:t>质量型、差异化为主的</a:t>
            </a:r>
            <a:r>
              <a:rPr lang="zh-CN" altLang="en-US" sz="3200" b="1" dirty="0" smtClean="0">
                <a:ea typeface="楷体" pitchFamily="49" charset="-122"/>
              </a:rPr>
              <a:t>竞争</a:t>
            </a:r>
            <a:endParaRPr lang="en-US" altLang="zh-CN" sz="3200" b="1" dirty="0" smtClean="0">
              <a:ea typeface="楷体" pitchFamily="49" charset="-122"/>
            </a:endParaRPr>
          </a:p>
          <a:p>
            <a:r>
              <a:rPr lang="zh-CN" altLang="en-US" b="1" dirty="0" smtClean="0">
                <a:ea typeface="楷体" pitchFamily="49" charset="-122"/>
              </a:rPr>
              <a:t>   信息</a:t>
            </a:r>
            <a:r>
              <a:rPr lang="zh-CN" altLang="en-US" b="1" dirty="0" smtClean="0">
                <a:ea typeface="楷体" pitchFamily="49" charset="-122"/>
              </a:rPr>
              <a:t>和</a:t>
            </a:r>
            <a:r>
              <a:rPr lang="zh-CN" altLang="en-US" b="1" dirty="0" smtClean="0">
                <a:ea typeface="楷体" pitchFamily="49" charset="-122"/>
              </a:rPr>
              <a:t>服务加入供给中</a:t>
            </a:r>
            <a:endParaRPr lang="en-US" altLang="zh-CN" sz="3200" b="1" dirty="0" smtClean="0">
              <a:ea typeface="楷体" pitchFamily="49" charset="-122"/>
            </a:endParaRPr>
          </a:p>
          <a:p>
            <a:endParaRPr lang="zh-CN" altLang="en-US" sz="3200" b="1" dirty="0">
              <a:ea typeface="楷体" pitchFamily="49" charset="-122"/>
            </a:endParaRP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2928894" y="1928802"/>
            <a:ext cx="6072262" cy="4681537"/>
          </a:xfrm>
          <a:prstGeom prst="flowChartPunchedCar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800" b="1" dirty="0"/>
              <a:t>                  </a:t>
            </a:r>
            <a:r>
              <a:rPr lang="zh-CN" altLang="en-US" sz="2800" b="1" dirty="0"/>
              <a:t>德国“工业</a:t>
            </a:r>
            <a:r>
              <a:rPr lang="en-US" altLang="zh-CN" sz="2800" b="1" dirty="0"/>
              <a:t>4.0”</a:t>
            </a:r>
          </a:p>
          <a:p>
            <a:r>
              <a:rPr lang="en-US" altLang="zh-CN" sz="2800" b="1" dirty="0"/>
              <a:t>1</a:t>
            </a:r>
            <a:r>
              <a:rPr lang="zh-CN" altLang="en-US" sz="2800" b="1" dirty="0"/>
              <a:t>、机器有灵性，机器与产品可互通</a:t>
            </a:r>
          </a:p>
          <a:p>
            <a:r>
              <a:rPr lang="en-US" altLang="zh-CN" sz="2800" b="1" dirty="0"/>
              <a:t>2</a:t>
            </a:r>
            <a:r>
              <a:rPr lang="zh-CN" altLang="en-US" sz="2800" b="1" dirty="0"/>
              <a:t>、机器可以自动组合更新（插件化）</a:t>
            </a:r>
          </a:p>
          <a:p>
            <a:r>
              <a:rPr lang="en-US" altLang="zh-CN" sz="2800" b="1" dirty="0"/>
              <a:t>3</a:t>
            </a:r>
            <a:r>
              <a:rPr lang="zh-CN" altLang="en-US" sz="2800" b="1" dirty="0"/>
              <a:t>、虚实结合</a:t>
            </a:r>
          </a:p>
          <a:p>
            <a:r>
              <a:rPr lang="en-US" altLang="zh-CN" sz="2800" b="1" dirty="0"/>
              <a:t>4</a:t>
            </a:r>
            <a:r>
              <a:rPr lang="zh-CN" altLang="en-US" sz="2800" b="1" dirty="0"/>
              <a:t>、大数据的应用</a:t>
            </a:r>
          </a:p>
          <a:p>
            <a:r>
              <a:rPr lang="en-US" altLang="zh-CN" sz="2800" b="1" dirty="0"/>
              <a:t>5</a:t>
            </a:r>
            <a:r>
              <a:rPr lang="zh-CN" altLang="en-US" sz="2800" b="1" dirty="0"/>
              <a:t>、生产者、设计者、消费者的合一</a:t>
            </a:r>
          </a:p>
          <a:p>
            <a:r>
              <a:rPr lang="en-US" altLang="zh-CN" sz="2800" b="1" dirty="0"/>
              <a:t>6</a:t>
            </a:r>
            <a:r>
              <a:rPr lang="zh-CN" altLang="en-US" sz="2800" b="1" dirty="0"/>
              <a:t>、按消费者的需求控制成本</a:t>
            </a:r>
          </a:p>
          <a:p>
            <a:endParaRPr lang="zh-CN" altLang="en-US" sz="2800" b="1" dirty="0"/>
          </a:p>
          <a:p>
            <a:r>
              <a:rPr lang="zh-CN" altLang="en-US" sz="2800" b="1" dirty="0" smtClean="0"/>
              <a:t>美国“</a:t>
            </a:r>
            <a:r>
              <a:rPr lang="zh-CN" altLang="en-US" sz="2800" b="1" dirty="0"/>
              <a:t>信息</a:t>
            </a:r>
            <a:r>
              <a:rPr lang="en-US" altLang="zh-CN" sz="2800" b="1" dirty="0"/>
              <a:t>2.0”</a:t>
            </a:r>
            <a:r>
              <a:rPr lang="zh-CN" altLang="en-US" sz="2800" b="1" dirty="0"/>
              <a:t>、</a:t>
            </a:r>
            <a:r>
              <a:rPr lang="zh-CN" altLang="en-US" sz="2800" b="1" dirty="0" smtClean="0"/>
              <a:t>韩国“融合经济”</a:t>
            </a:r>
            <a:endParaRPr lang="zh-CN" altLang="en-US" sz="2800" b="1" dirty="0"/>
          </a:p>
          <a:p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785794"/>
            <a:ext cx="4143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结束语 </a:t>
            </a:r>
            <a:r>
              <a:rPr lang="en-US" altLang="zh-CN" sz="4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——</a:t>
            </a:r>
            <a:endParaRPr lang="zh-CN" altLang="en-US" sz="44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2000240"/>
            <a:ext cx="65722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中心思想：</a:t>
            </a:r>
          </a:p>
          <a:p>
            <a:pPr>
              <a:lnSpc>
                <a:spcPct val="150000"/>
              </a:lnSpc>
            </a:pP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充分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激发社会活力和动力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，化解老困难，形成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新动能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、拓展</a:t>
            </a:r>
            <a:r>
              <a:rPr lang="zh-CN" altLang="en-US" sz="40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新空间、构建新支柱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04813"/>
            <a:ext cx="9144000" cy="4895850"/>
          </a:xfrm>
          <a:noFill/>
          <a:ln/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3708400" y="5229225"/>
            <a:ext cx="49688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7200" b="1">
                <a:solidFill>
                  <a:srgbClr val="FF0000"/>
                </a:solidFill>
                <a:ea typeface="方正舒体" pitchFamily="2" charset="-122"/>
              </a:rPr>
              <a:t>谢 谢 各 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64" y="785794"/>
            <a:ext cx="8715436" cy="1462087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000066"/>
                </a:solidFill>
              </a:rPr>
              <a:t>        </a:t>
            </a:r>
            <a:r>
              <a:rPr lang="zh-CN" altLang="en-US" sz="4800" b="1" dirty="0" smtClean="0">
                <a:solidFill>
                  <a:srgbClr val="000066"/>
                </a:solidFill>
              </a:rPr>
              <a:t>本讲主要内容</a:t>
            </a:r>
            <a:r>
              <a:rPr lang="zh-CN" altLang="en-US" b="1" dirty="0" smtClean="0">
                <a:solidFill>
                  <a:srgbClr val="000066"/>
                </a:solidFill>
              </a:rPr>
              <a:t/>
            </a:r>
            <a:br>
              <a:rPr lang="zh-CN" altLang="en-US" b="1" dirty="0" smtClean="0">
                <a:solidFill>
                  <a:srgbClr val="000066"/>
                </a:solidFill>
              </a:rPr>
            </a:b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2357430"/>
            <a:ext cx="778674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一 </a:t>
            </a: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怎样理解</a:t>
            </a: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供给</a:t>
            </a: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侧结构性改革</a:t>
            </a:r>
            <a:endParaRPr lang="en-US" altLang="zh-CN" sz="4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二</a:t>
            </a: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4000" dirty="0" smtClean="0">
                <a:latin typeface="黑体" pitchFamily="49" charset="-122"/>
                <a:ea typeface="黑体" pitchFamily="49" charset="-122"/>
              </a:rPr>
              <a:t>怎样推动供给侧结构性改革</a:t>
            </a:r>
            <a:endParaRPr lang="en-US" altLang="zh-CN" sz="4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endParaRPr lang="zh-CN" altLang="en-US" sz="44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示 1"/>
          <p:cNvGraphicFramePr/>
          <p:nvPr/>
        </p:nvGraphicFramePr>
        <p:xfrm>
          <a:off x="1357290" y="714356"/>
          <a:ext cx="657229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0848" y="578526"/>
            <a:ext cx="75009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b="1" dirty="0" smtClean="0">
                <a:solidFill>
                  <a:srgbClr val="000066"/>
                </a:solidFill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供给</a:t>
            </a:r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侧改革的目和逻辑</a:t>
            </a:r>
            <a:endParaRPr lang="zh-CN" altLang="en-US" sz="48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7159" y="2811440"/>
            <a:ext cx="1571636" cy="2760701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 smtClean="0">
                <a:solidFill>
                  <a:srgbClr val="FFFF00"/>
                </a:solidFill>
              </a:rPr>
              <a:t>供给侧结构性改革</a:t>
            </a:r>
            <a:endParaRPr lang="zh-CN" altLang="en-US" sz="4000" b="1" dirty="0">
              <a:solidFill>
                <a:srgbClr val="FFFF00"/>
              </a:solidFill>
            </a:endParaRPr>
          </a:p>
        </p:txBody>
      </p:sp>
      <p:sp>
        <p:nvSpPr>
          <p:cNvPr id="8" name="右箭头 7"/>
          <p:cNvSpPr/>
          <p:nvPr/>
        </p:nvSpPr>
        <p:spPr>
          <a:xfrm rot="19797645">
            <a:off x="1927160" y="2867520"/>
            <a:ext cx="1159635" cy="590037"/>
          </a:xfrm>
          <a:prstGeom prst="rightArrow">
            <a:avLst>
              <a:gd name="adj1" fmla="val 46439"/>
              <a:gd name="adj2" fmla="val 529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右箭头 8"/>
          <p:cNvSpPr/>
          <p:nvPr/>
        </p:nvSpPr>
        <p:spPr>
          <a:xfrm>
            <a:off x="2000232" y="3857628"/>
            <a:ext cx="1000132" cy="5915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右箭头 9"/>
          <p:cNvSpPr/>
          <p:nvPr/>
        </p:nvSpPr>
        <p:spPr>
          <a:xfrm rot="2144875">
            <a:off x="1892633" y="4851662"/>
            <a:ext cx="1174355" cy="5797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082038" y="2379824"/>
            <a:ext cx="3061598" cy="963877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FF00"/>
                </a:solidFill>
              </a:rPr>
              <a:t>三去一降一补</a:t>
            </a:r>
            <a:endParaRPr lang="zh-CN" altLang="en-US" sz="3600" b="1" dirty="0">
              <a:solidFill>
                <a:srgbClr val="FFFF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041094" y="3739488"/>
            <a:ext cx="3102541" cy="907159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FF00"/>
                </a:solidFill>
              </a:rPr>
              <a:t>创新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.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结构调整</a:t>
            </a:r>
            <a:endParaRPr lang="zh-CN" altLang="en-US" sz="3600" b="1" dirty="0">
              <a:solidFill>
                <a:srgbClr val="FFFF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051330" y="5034329"/>
            <a:ext cx="3092305" cy="970685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FF00"/>
                </a:solidFill>
              </a:rPr>
              <a:t>深化体制改革</a:t>
            </a:r>
            <a:endParaRPr lang="zh-CN" altLang="en-US" sz="3600" b="1" dirty="0">
              <a:solidFill>
                <a:srgbClr val="FFFF00"/>
              </a:solidFill>
            </a:endParaRPr>
          </a:p>
        </p:txBody>
      </p:sp>
      <p:sp>
        <p:nvSpPr>
          <p:cNvPr id="14" name="直角三角形 13"/>
          <p:cNvSpPr/>
          <p:nvPr/>
        </p:nvSpPr>
        <p:spPr>
          <a:xfrm rot="18996689" flipH="1">
            <a:off x="5491112" y="3506399"/>
            <a:ext cx="1413842" cy="146575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7215206" y="2428868"/>
            <a:ext cx="1714480" cy="3220675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FF00"/>
                </a:solidFill>
              </a:rPr>
              <a:t>发展动能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转换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600" b="1" dirty="0" smtClean="0">
              <a:solidFill>
                <a:srgbClr val="FFFF00"/>
              </a:solidFill>
            </a:endParaRPr>
          </a:p>
          <a:p>
            <a:pPr algn="ctr"/>
            <a:r>
              <a:rPr lang="zh-CN" altLang="en-US" sz="3600" b="1" dirty="0" smtClean="0">
                <a:solidFill>
                  <a:srgbClr val="FFFF00"/>
                </a:solidFill>
              </a:rPr>
              <a:t>发展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方式转变</a:t>
            </a:r>
            <a:endParaRPr lang="zh-CN" alt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82945"/>
          <p:cNvSpPr txBox="1">
            <a:spLocks noChangeArrowheads="1"/>
          </p:cNvSpPr>
          <p:nvPr/>
        </p:nvSpPr>
        <p:spPr bwMode="auto">
          <a:xfrm>
            <a:off x="2484438" y="549275"/>
            <a:ext cx="4103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/>
          </a:p>
        </p:txBody>
      </p:sp>
      <p:sp>
        <p:nvSpPr>
          <p:cNvPr id="12291" name="矩形 82946"/>
          <p:cNvSpPr>
            <a:spLocks noChangeArrowheads="1"/>
          </p:cNvSpPr>
          <p:nvPr/>
        </p:nvSpPr>
        <p:spPr bwMode="auto">
          <a:xfrm>
            <a:off x="4071934" y="285728"/>
            <a:ext cx="2376488" cy="647700"/>
          </a:xfrm>
          <a:prstGeom prst="rect">
            <a:avLst/>
          </a:prstGeom>
          <a:solidFill>
            <a:srgbClr val="00FF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经济增长</a:t>
            </a:r>
          </a:p>
        </p:txBody>
      </p:sp>
      <p:sp>
        <p:nvSpPr>
          <p:cNvPr id="12292" name="矩形 82947"/>
          <p:cNvSpPr>
            <a:spLocks noChangeArrowheads="1"/>
          </p:cNvSpPr>
          <p:nvPr/>
        </p:nvSpPr>
        <p:spPr bwMode="auto">
          <a:xfrm>
            <a:off x="6429388" y="1214422"/>
            <a:ext cx="1584325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供 给</a:t>
            </a:r>
          </a:p>
        </p:txBody>
      </p:sp>
      <p:sp>
        <p:nvSpPr>
          <p:cNvPr id="12293" name="矩形 82948"/>
          <p:cNvSpPr>
            <a:spLocks noChangeArrowheads="1"/>
          </p:cNvSpPr>
          <p:nvPr/>
        </p:nvSpPr>
        <p:spPr bwMode="auto">
          <a:xfrm>
            <a:off x="2357422" y="1142984"/>
            <a:ext cx="1584325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需 求</a:t>
            </a:r>
          </a:p>
        </p:txBody>
      </p:sp>
      <p:sp>
        <p:nvSpPr>
          <p:cNvPr id="12294" name="矩形 82949"/>
          <p:cNvSpPr>
            <a:spLocks noChangeArrowheads="1"/>
          </p:cNvSpPr>
          <p:nvPr/>
        </p:nvSpPr>
        <p:spPr bwMode="auto">
          <a:xfrm>
            <a:off x="1571604" y="2000240"/>
            <a:ext cx="7273925" cy="7191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结构调整、优化、升级和拓展新的总量空间</a:t>
            </a:r>
          </a:p>
        </p:txBody>
      </p:sp>
      <p:sp>
        <p:nvSpPr>
          <p:cNvPr id="12295" name="矩形 82950"/>
          <p:cNvSpPr>
            <a:spLocks noChangeArrowheads="1"/>
          </p:cNvSpPr>
          <p:nvPr/>
        </p:nvSpPr>
        <p:spPr bwMode="auto">
          <a:xfrm>
            <a:off x="3571868" y="3000372"/>
            <a:ext cx="2951163" cy="5762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激励创新、创业</a:t>
            </a:r>
          </a:p>
        </p:txBody>
      </p:sp>
      <p:sp>
        <p:nvSpPr>
          <p:cNvPr id="12296" name="矩形 82951"/>
          <p:cNvSpPr>
            <a:spLocks noChangeArrowheads="1"/>
          </p:cNvSpPr>
          <p:nvPr/>
        </p:nvSpPr>
        <p:spPr bwMode="auto">
          <a:xfrm>
            <a:off x="3571868" y="3929066"/>
            <a:ext cx="3024188" cy="6477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体制改革攻坚</a:t>
            </a:r>
          </a:p>
        </p:txBody>
      </p:sp>
      <p:sp>
        <p:nvSpPr>
          <p:cNvPr id="12297" name="矩形 82952"/>
          <p:cNvSpPr>
            <a:spLocks noChangeArrowheads="1"/>
          </p:cNvSpPr>
          <p:nvPr/>
        </p:nvSpPr>
        <p:spPr bwMode="auto">
          <a:xfrm>
            <a:off x="3214678" y="4857760"/>
            <a:ext cx="3889375" cy="6477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跨越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>
                <a:ea typeface="楷体" pitchFamily="49" charset="-122"/>
              </a:rPr>
              <a:t>中等收入陷阱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”</a:t>
            </a:r>
            <a:endParaRPr lang="zh-CN" altLang="en-US" sz="2800" b="1">
              <a:ea typeface="楷体" pitchFamily="49" charset="-122"/>
            </a:endParaRPr>
          </a:p>
        </p:txBody>
      </p:sp>
      <p:sp>
        <p:nvSpPr>
          <p:cNvPr id="12298" name="矩形 82953"/>
          <p:cNvSpPr>
            <a:spLocks noChangeArrowheads="1"/>
          </p:cNvSpPr>
          <p:nvPr/>
        </p:nvSpPr>
        <p:spPr bwMode="auto">
          <a:xfrm>
            <a:off x="2071670" y="5857892"/>
            <a:ext cx="6553200" cy="6477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2800" b="1">
                <a:ea typeface="楷体" pitchFamily="49" charset="-122"/>
              </a:rPr>
              <a:t>推动由发展中国家向发达国家的转型</a:t>
            </a:r>
          </a:p>
        </p:txBody>
      </p:sp>
      <p:sp>
        <p:nvSpPr>
          <p:cNvPr id="12299" name="直接连接符 82955"/>
          <p:cNvSpPr>
            <a:spLocks noChangeShapeType="1"/>
          </p:cNvSpPr>
          <p:nvPr/>
        </p:nvSpPr>
        <p:spPr bwMode="auto">
          <a:xfrm>
            <a:off x="3929058" y="1571610"/>
            <a:ext cx="2500330" cy="4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0" name="文本框 82956"/>
          <p:cNvSpPr txBox="1">
            <a:spLocks noChangeArrowheads="1"/>
          </p:cNvSpPr>
          <p:nvPr/>
        </p:nvSpPr>
        <p:spPr bwMode="auto">
          <a:xfrm>
            <a:off x="4429124" y="1071546"/>
            <a:ext cx="1728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新的均衡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285728"/>
            <a:ext cx="1354217" cy="6572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中国</a:t>
            </a:r>
            <a:r>
              <a:rPr lang="zh-CN" altLang="en-US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经济新常态下的发展</a:t>
            </a:r>
            <a:r>
              <a:rPr lang="zh-CN" altLang="en-US" sz="36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任务</a:t>
            </a: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背景一：</a:t>
            </a:r>
            <a:endParaRPr lang="zh-CN" altLang="en-US" sz="4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2"/>
          <p:cNvSpPr txBox="1">
            <a:spLocks noChangeArrowheads="1"/>
          </p:cNvSpPr>
          <p:nvPr/>
        </p:nvSpPr>
        <p:spPr bwMode="auto">
          <a:xfrm>
            <a:off x="785786" y="857232"/>
            <a:ext cx="799306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en-US" altLang="zh-CN" sz="3600" b="1" dirty="0">
                <a:solidFill>
                  <a:schemeClr val="bg2"/>
                </a:solidFill>
              </a:rPr>
              <a:t> </a:t>
            </a:r>
            <a:endParaRPr lang="zh-CN" altLang="en-US" sz="36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592138" y="1643050"/>
            <a:ext cx="855186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SzPct val="60000"/>
              <a:buFont typeface="Wingdings" pitchFamily="2" charset="2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</a:t>
            </a:r>
            <a:endParaRPr lang="zh-CN" altLang="en-US" sz="3600" b="1" dirty="0">
              <a:solidFill>
                <a:srgbClr val="002060"/>
              </a:solidFill>
              <a:latin typeface="楷体" pitchFamily="49" charset="-122"/>
              <a:ea typeface="楷体" pitchFamily="49" charset="-122"/>
            </a:endParaRPr>
          </a:p>
          <a:p>
            <a:pPr>
              <a:buSzPct val="60000"/>
              <a:buFont typeface="Wingdings" pitchFamily="2" charset="2"/>
              <a:buNone/>
            </a:pPr>
            <a:r>
              <a:rPr lang="zh-CN" altLang="en-US" sz="36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着眼</a:t>
            </a: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需求，还是着眼供给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刺激总量，还是调整结构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政府主导，还是企业主体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短期刺激，还是长期调整</a:t>
            </a:r>
          </a:p>
          <a:p>
            <a:pPr>
              <a:spcBef>
                <a:spcPct val="50000"/>
              </a:spcBef>
              <a:buSzPct val="60000"/>
              <a:buFont typeface="Wingdings" pitchFamily="2" charset="2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      收入</a:t>
            </a:r>
            <a:r>
              <a:rPr lang="zh-CN" altLang="en-US" sz="3600" b="1" dirty="0" smtClean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调节，还是</a:t>
            </a:r>
            <a:r>
              <a:rPr lang="zh-CN" altLang="en-US" sz="3600" b="1" dirty="0">
                <a:solidFill>
                  <a:srgbClr val="002060"/>
                </a:solidFill>
                <a:latin typeface="楷体" pitchFamily="49" charset="-122"/>
                <a:ea typeface="楷体" pitchFamily="49" charset="-122"/>
              </a:rPr>
              <a:t>要素重组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785794"/>
            <a:ext cx="6858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争论：方向和突破口</a:t>
            </a:r>
            <a:endParaRPr lang="zh-CN" altLang="en-US" sz="4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矩形 4097"/>
          <p:cNvSpPr>
            <a:spLocks noChangeArrowheads="1"/>
          </p:cNvSpPr>
          <p:nvPr/>
        </p:nvSpPr>
        <p:spPr bwMode="auto">
          <a:xfrm>
            <a:off x="3779838" y="1844675"/>
            <a:ext cx="20875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800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 </a:t>
            </a: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要素市场</a:t>
            </a:r>
          </a:p>
        </p:txBody>
      </p:sp>
      <p:sp>
        <p:nvSpPr>
          <p:cNvPr id="18434" name="矩形 4098"/>
          <p:cNvSpPr>
            <a:spLocks noChangeArrowheads="1"/>
          </p:cNvSpPr>
          <p:nvPr/>
        </p:nvSpPr>
        <p:spPr bwMode="auto">
          <a:xfrm>
            <a:off x="8459788" y="4652963"/>
            <a:ext cx="684212" cy="172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35" name="矩形 4099"/>
          <p:cNvSpPr>
            <a:spLocks noChangeArrowheads="1"/>
          </p:cNvSpPr>
          <p:nvPr/>
        </p:nvSpPr>
        <p:spPr bwMode="auto">
          <a:xfrm>
            <a:off x="3635375" y="260350"/>
            <a:ext cx="2016125" cy="5762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2400">
              <a:latin typeface="Times New Roman" pitchFamily="18" charset="0"/>
            </a:endParaRPr>
          </a:p>
        </p:txBody>
      </p:sp>
      <p:sp>
        <p:nvSpPr>
          <p:cNvPr id="18436" name="矩形 4100"/>
          <p:cNvSpPr>
            <a:spLocks noChangeArrowheads="1"/>
          </p:cNvSpPr>
          <p:nvPr/>
        </p:nvSpPr>
        <p:spPr bwMode="auto">
          <a:xfrm>
            <a:off x="3779838" y="5229225"/>
            <a:ext cx="1944687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37" name="矩形 4101"/>
          <p:cNvSpPr>
            <a:spLocks noChangeArrowheads="1"/>
          </p:cNvSpPr>
          <p:nvPr/>
        </p:nvSpPr>
        <p:spPr bwMode="auto">
          <a:xfrm>
            <a:off x="6372225" y="2924175"/>
            <a:ext cx="1512888" cy="5762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38" name="矩形 4102"/>
          <p:cNvSpPr>
            <a:spLocks noChangeArrowheads="1"/>
          </p:cNvSpPr>
          <p:nvPr/>
        </p:nvSpPr>
        <p:spPr bwMode="auto">
          <a:xfrm>
            <a:off x="1476375" y="2997200"/>
            <a:ext cx="1655763" cy="5762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CN" sz="1800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  </a:t>
            </a: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家 </a:t>
            </a:r>
            <a:r>
              <a:rPr lang="zh-CN" altLang="en-US" b="1" dirty="0" smtClean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   庭</a:t>
            </a:r>
            <a:endParaRPr lang="zh-CN" altLang="en-US" b="1" dirty="0">
              <a:solidFill>
                <a:srgbClr val="FFFF00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18439" name="矩形 4103"/>
          <p:cNvSpPr>
            <a:spLocks noChangeArrowheads="1"/>
          </p:cNvSpPr>
          <p:nvPr/>
        </p:nvSpPr>
        <p:spPr bwMode="auto">
          <a:xfrm>
            <a:off x="3779838" y="4149725"/>
            <a:ext cx="1944687" cy="57467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0" name="文本框 4104"/>
          <p:cNvSpPr txBox="1">
            <a:spLocks noChangeArrowheads="1"/>
          </p:cNvSpPr>
          <p:nvPr/>
        </p:nvSpPr>
        <p:spPr bwMode="auto">
          <a:xfrm>
            <a:off x="3851275" y="4076700"/>
            <a:ext cx="2160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消费市场</a:t>
            </a:r>
          </a:p>
        </p:txBody>
      </p:sp>
      <p:sp>
        <p:nvSpPr>
          <p:cNvPr id="18441" name="文本框 4105"/>
          <p:cNvSpPr txBox="1">
            <a:spLocks noChangeArrowheads="1"/>
          </p:cNvSpPr>
          <p:nvPr/>
        </p:nvSpPr>
        <p:spPr bwMode="auto">
          <a:xfrm>
            <a:off x="6443663" y="2924175"/>
            <a:ext cx="1368425" cy="579438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 </a:t>
            </a: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厂  商</a:t>
            </a:r>
          </a:p>
        </p:txBody>
      </p:sp>
      <p:sp>
        <p:nvSpPr>
          <p:cNvPr id="18442" name="文本框 4106"/>
          <p:cNvSpPr txBox="1">
            <a:spLocks noChangeArrowheads="1"/>
          </p:cNvSpPr>
          <p:nvPr/>
        </p:nvSpPr>
        <p:spPr bwMode="auto">
          <a:xfrm>
            <a:off x="3924300" y="260350"/>
            <a:ext cx="151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政  </a:t>
            </a:r>
            <a:r>
              <a:rPr lang="zh-CN" altLang="en-US" b="1" dirty="0" smtClean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  府</a:t>
            </a:r>
            <a:endParaRPr lang="zh-CN" altLang="en-US" b="1" dirty="0">
              <a:solidFill>
                <a:srgbClr val="FFFF00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18443" name="文本框 4107"/>
          <p:cNvSpPr txBox="1">
            <a:spLocks noChangeArrowheads="1"/>
          </p:cNvSpPr>
          <p:nvPr/>
        </p:nvSpPr>
        <p:spPr bwMode="auto">
          <a:xfrm>
            <a:off x="3779838" y="5157788"/>
            <a:ext cx="1944687" cy="57943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 b="1" dirty="0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 </a:t>
            </a: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金融市场</a:t>
            </a:r>
          </a:p>
        </p:txBody>
      </p:sp>
      <p:sp>
        <p:nvSpPr>
          <p:cNvPr id="18444" name="直接连接符 4108"/>
          <p:cNvSpPr>
            <a:spLocks noChangeShapeType="1"/>
          </p:cNvSpPr>
          <p:nvPr/>
        </p:nvSpPr>
        <p:spPr bwMode="auto">
          <a:xfrm>
            <a:off x="1908175" y="3573463"/>
            <a:ext cx="0" cy="9366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5" name="直接连接符 4109"/>
          <p:cNvSpPr>
            <a:spLocks noChangeShapeType="1"/>
          </p:cNvSpPr>
          <p:nvPr/>
        </p:nvSpPr>
        <p:spPr bwMode="auto">
          <a:xfrm>
            <a:off x="1979613" y="1989138"/>
            <a:ext cx="0" cy="1008062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6" name="直接连接符 4110"/>
          <p:cNvSpPr>
            <a:spLocks noChangeShapeType="1"/>
          </p:cNvSpPr>
          <p:nvPr/>
        </p:nvSpPr>
        <p:spPr bwMode="auto">
          <a:xfrm flipV="1">
            <a:off x="2555875" y="2276475"/>
            <a:ext cx="0" cy="7207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7" name="直接连接符 4111"/>
          <p:cNvSpPr>
            <a:spLocks noChangeShapeType="1"/>
          </p:cNvSpPr>
          <p:nvPr/>
        </p:nvSpPr>
        <p:spPr bwMode="auto">
          <a:xfrm>
            <a:off x="2555875" y="2276475"/>
            <a:ext cx="1223963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8" name="直接连接符 4112"/>
          <p:cNvSpPr>
            <a:spLocks noChangeShapeType="1"/>
          </p:cNvSpPr>
          <p:nvPr/>
        </p:nvSpPr>
        <p:spPr bwMode="auto">
          <a:xfrm>
            <a:off x="5867400" y="2276475"/>
            <a:ext cx="936625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49" name="直接连接符 4113"/>
          <p:cNvSpPr>
            <a:spLocks noChangeShapeType="1"/>
          </p:cNvSpPr>
          <p:nvPr/>
        </p:nvSpPr>
        <p:spPr bwMode="auto">
          <a:xfrm flipH="1">
            <a:off x="5724525" y="4292600"/>
            <a:ext cx="1079500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0" name="直接连接符 4114"/>
          <p:cNvSpPr>
            <a:spLocks noChangeShapeType="1"/>
          </p:cNvSpPr>
          <p:nvPr/>
        </p:nvSpPr>
        <p:spPr bwMode="auto">
          <a:xfrm flipH="1">
            <a:off x="2555875" y="4292600"/>
            <a:ext cx="1223963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1" name="直接连接符 4115"/>
          <p:cNvSpPr>
            <a:spLocks noChangeShapeType="1"/>
          </p:cNvSpPr>
          <p:nvPr/>
        </p:nvSpPr>
        <p:spPr bwMode="auto">
          <a:xfrm flipV="1">
            <a:off x="2555875" y="3573463"/>
            <a:ext cx="0" cy="7207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2" name="直接连接符 4116"/>
          <p:cNvSpPr>
            <a:spLocks noChangeShapeType="1"/>
          </p:cNvSpPr>
          <p:nvPr/>
        </p:nvSpPr>
        <p:spPr bwMode="auto">
          <a:xfrm flipH="1">
            <a:off x="395288" y="3068638"/>
            <a:ext cx="1081087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3" name="直接连接符 4117"/>
          <p:cNvSpPr>
            <a:spLocks noChangeShapeType="1"/>
          </p:cNvSpPr>
          <p:nvPr/>
        </p:nvSpPr>
        <p:spPr bwMode="auto">
          <a:xfrm flipV="1">
            <a:off x="395288" y="549275"/>
            <a:ext cx="0" cy="2519363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4" name="直接连接符 4118"/>
          <p:cNvSpPr>
            <a:spLocks noChangeShapeType="1"/>
          </p:cNvSpPr>
          <p:nvPr/>
        </p:nvSpPr>
        <p:spPr bwMode="auto">
          <a:xfrm>
            <a:off x="395288" y="549275"/>
            <a:ext cx="3240087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5" name="直接连接符 4119"/>
          <p:cNvSpPr>
            <a:spLocks noChangeShapeType="1"/>
          </p:cNvSpPr>
          <p:nvPr/>
        </p:nvSpPr>
        <p:spPr bwMode="auto">
          <a:xfrm flipH="1">
            <a:off x="395288" y="3357563"/>
            <a:ext cx="1081087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6" name="直接连接符 4120"/>
          <p:cNvSpPr>
            <a:spLocks noChangeShapeType="1"/>
          </p:cNvSpPr>
          <p:nvPr/>
        </p:nvSpPr>
        <p:spPr bwMode="auto">
          <a:xfrm>
            <a:off x="395288" y="5516563"/>
            <a:ext cx="3384550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7" name="直接连接符 4121"/>
          <p:cNvSpPr>
            <a:spLocks noChangeShapeType="1"/>
          </p:cNvSpPr>
          <p:nvPr/>
        </p:nvSpPr>
        <p:spPr bwMode="auto">
          <a:xfrm>
            <a:off x="5651500" y="549275"/>
            <a:ext cx="2089150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8" name="直接连接符 4122"/>
          <p:cNvSpPr>
            <a:spLocks noChangeShapeType="1"/>
          </p:cNvSpPr>
          <p:nvPr/>
        </p:nvSpPr>
        <p:spPr bwMode="auto">
          <a:xfrm flipH="1">
            <a:off x="5867400" y="2060575"/>
            <a:ext cx="1441450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59" name="直接连接符 4123"/>
          <p:cNvSpPr>
            <a:spLocks noChangeShapeType="1"/>
          </p:cNvSpPr>
          <p:nvPr/>
        </p:nvSpPr>
        <p:spPr bwMode="auto">
          <a:xfrm>
            <a:off x="5724525" y="4508500"/>
            <a:ext cx="1584325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0" name="直接连接符 4124"/>
          <p:cNvSpPr>
            <a:spLocks noChangeShapeType="1"/>
          </p:cNvSpPr>
          <p:nvPr/>
        </p:nvSpPr>
        <p:spPr bwMode="auto">
          <a:xfrm>
            <a:off x="6948488" y="549275"/>
            <a:ext cx="0" cy="8636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1" name="直接连接符 4125"/>
          <p:cNvSpPr>
            <a:spLocks noChangeShapeType="1"/>
          </p:cNvSpPr>
          <p:nvPr/>
        </p:nvSpPr>
        <p:spPr bwMode="auto">
          <a:xfrm>
            <a:off x="1979613" y="1989138"/>
            <a:ext cx="1800225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2" name="直接连接符 4126"/>
          <p:cNvSpPr>
            <a:spLocks noChangeShapeType="1"/>
          </p:cNvSpPr>
          <p:nvPr/>
        </p:nvSpPr>
        <p:spPr bwMode="auto">
          <a:xfrm>
            <a:off x="1908175" y="4508500"/>
            <a:ext cx="1871663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3" name="直接连接符 4127"/>
          <p:cNvSpPr>
            <a:spLocks noChangeShapeType="1"/>
          </p:cNvSpPr>
          <p:nvPr/>
        </p:nvSpPr>
        <p:spPr bwMode="auto">
          <a:xfrm>
            <a:off x="1619250" y="1412875"/>
            <a:ext cx="0" cy="15843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4" name="直接连接符 4128"/>
          <p:cNvSpPr>
            <a:spLocks noChangeShapeType="1"/>
          </p:cNvSpPr>
          <p:nvPr/>
        </p:nvSpPr>
        <p:spPr bwMode="auto">
          <a:xfrm>
            <a:off x="1619250" y="1412875"/>
            <a:ext cx="5329238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5" name="直接连接符 4129"/>
          <p:cNvSpPr>
            <a:spLocks noChangeShapeType="1"/>
          </p:cNvSpPr>
          <p:nvPr/>
        </p:nvSpPr>
        <p:spPr bwMode="auto">
          <a:xfrm>
            <a:off x="5724525" y="5516563"/>
            <a:ext cx="2016125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66" name="文本框 4130"/>
          <p:cNvSpPr txBox="1">
            <a:spLocks noChangeArrowheads="1"/>
          </p:cNvSpPr>
          <p:nvPr/>
        </p:nvSpPr>
        <p:spPr bwMode="auto">
          <a:xfrm>
            <a:off x="8466892" y="4652963"/>
            <a:ext cx="677108" cy="17272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FFFF00"/>
                </a:solidFill>
                <a:latin typeface="Times New Roman" pitchFamily="18" charset="0"/>
                <a:ea typeface="黑体" pitchFamily="49" charset="-122"/>
              </a:rPr>
              <a:t>国际市场</a:t>
            </a:r>
          </a:p>
        </p:txBody>
      </p:sp>
      <p:sp>
        <p:nvSpPr>
          <p:cNvPr id="18467" name="文本框 4131"/>
          <p:cNvSpPr txBox="1">
            <a:spLocks noChangeArrowheads="1"/>
          </p:cNvSpPr>
          <p:nvPr/>
        </p:nvSpPr>
        <p:spPr bwMode="auto">
          <a:xfrm>
            <a:off x="3851275" y="2636838"/>
            <a:ext cx="733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3300"/>
                </a:solidFill>
                <a:latin typeface="Times New Roman" pitchFamily="18" charset="0"/>
                <a:ea typeface="华文中宋" pitchFamily="2" charset="-122"/>
              </a:rPr>
              <a:t>需求</a:t>
            </a:r>
          </a:p>
        </p:txBody>
      </p:sp>
      <p:sp>
        <p:nvSpPr>
          <p:cNvPr id="18468" name="文本框 4132"/>
          <p:cNvSpPr txBox="1">
            <a:spLocks noChangeArrowheads="1"/>
          </p:cNvSpPr>
          <p:nvPr/>
        </p:nvSpPr>
        <p:spPr bwMode="auto">
          <a:xfrm>
            <a:off x="5076825" y="2636838"/>
            <a:ext cx="73342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3300"/>
                </a:solidFill>
                <a:latin typeface="Times New Roman" pitchFamily="18" charset="0"/>
                <a:ea typeface="华文中宋" pitchFamily="2" charset="-122"/>
              </a:rPr>
              <a:t>供给</a:t>
            </a:r>
          </a:p>
        </p:txBody>
      </p:sp>
      <p:sp>
        <p:nvSpPr>
          <p:cNvPr id="18469" name="直接连接符 4133"/>
          <p:cNvSpPr>
            <a:spLocks noChangeShapeType="1"/>
          </p:cNvSpPr>
          <p:nvPr/>
        </p:nvSpPr>
        <p:spPr bwMode="auto">
          <a:xfrm>
            <a:off x="395288" y="3357563"/>
            <a:ext cx="0" cy="21590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70" name="直接连接符 4134"/>
          <p:cNvSpPr>
            <a:spLocks noChangeShapeType="1"/>
          </p:cNvSpPr>
          <p:nvPr/>
        </p:nvSpPr>
        <p:spPr bwMode="auto">
          <a:xfrm flipV="1">
            <a:off x="7740650" y="3500438"/>
            <a:ext cx="0" cy="20161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71" name="文本框 4135"/>
          <p:cNvSpPr txBox="1">
            <a:spLocks noChangeArrowheads="1"/>
          </p:cNvSpPr>
          <p:nvPr/>
        </p:nvSpPr>
        <p:spPr bwMode="auto">
          <a:xfrm>
            <a:off x="2268538" y="1341438"/>
            <a:ext cx="1173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zh-CN" sz="2400">
              <a:latin typeface="Times New Roman" pitchFamily="18" charset="0"/>
            </a:endParaRPr>
          </a:p>
        </p:txBody>
      </p:sp>
      <p:sp>
        <p:nvSpPr>
          <p:cNvPr id="18472" name="文本框 4136"/>
          <p:cNvSpPr txBox="1">
            <a:spLocks noChangeArrowheads="1"/>
          </p:cNvSpPr>
          <p:nvPr/>
        </p:nvSpPr>
        <p:spPr bwMode="auto">
          <a:xfrm>
            <a:off x="2124075" y="1412875"/>
            <a:ext cx="1944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收入流</a:t>
            </a:r>
          </a:p>
        </p:txBody>
      </p:sp>
      <p:sp>
        <p:nvSpPr>
          <p:cNvPr id="18473" name="文本框 4137"/>
          <p:cNvSpPr txBox="1">
            <a:spLocks noChangeArrowheads="1"/>
          </p:cNvSpPr>
          <p:nvPr/>
        </p:nvSpPr>
        <p:spPr bwMode="auto">
          <a:xfrm>
            <a:off x="2786050" y="2285992"/>
            <a:ext cx="1079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物流</a:t>
            </a:r>
          </a:p>
        </p:txBody>
      </p:sp>
      <p:sp>
        <p:nvSpPr>
          <p:cNvPr id="18474" name="文本框 4138"/>
          <p:cNvSpPr txBox="1">
            <a:spLocks noChangeArrowheads="1"/>
          </p:cNvSpPr>
          <p:nvPr/>
        </p:nvSpPr>
        <p:spPr bwMode="auto">
          <a:xfrm>
            <a:off x="7736285" y="692150"/>
            <a:ext cx="61555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政府采购</a:t>
            </a:r>
          </a:p>
        </p:txBody>
      </p:sp>
      <p:sp>
        <p:nvSpPr>
          <p:cNvPr id="18475" name="文本框 4139"/>
          <p:cNvSpPr txBox="1">
            <a:spLocks noChangeArrowheads="1"/>
          </p:cNvSpPr>
          <p:nvPr/>
        </p:nvSpPr>
        <p:spPr bwMode="auto">
          <a:xfrm>
            <a:off x="5143504" y="857232"/>
            <a:ext cx="2305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 转移</a:t>
            </a: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支付</a:t>
            </a:r>
          </a:p>
        </p:txBody>
      </p:sp>
      <p:sp>
        <p:nvSpPr>
          <p:cNvPr id="18476" name="文本框 4140"/>
          <p:cNvSpPr txBox="1">
            <a:spLocks noChangeArrowheads="1"/>
          </p:cNvSpPr>
          <p:nvPr/>
        </p:nvSpPr>
        <p:spPr bwMode="auto">
          <a:xfrm>
            <a:off x="5867400" y="0"/>
            <a:ext cx="2016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财政支出</a:t>
            </a:r>
          </a:p>
        </p:txBody>
      </p:sp>
      <p:sp>
        <p:nvSpPr>
          <p:cNvPr id="18477" name="文本框 4141"/>
          <p:cNvSpPr txBox="1">
            <a:spLocks noChangeArrowheads="1"/>
          </p:cNvSpPr>
          <p:nvPr/>
        </p:nvSpPr>
        <p:spPr bwMode="auto">
          <a:xfrm>
            <a:off x="827088" y="0"/>
            <a:ext cx="2519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   财政收入</a:t>
            </a:r>
            <a:endParaRPr lang="zh-CN" altLang="en-US" sz="2800" b="1" dirty="0">
              <a:solidFill>
                <a:srgbClr val="000099"/>
              </a:solidFill>
              <a:latin typeface="Times New Roman" pitchFamily="18" charset="0"/>
              <a:ea typeface="楷体_GB2312" pitchFamily="49" charset="-122"/>
            </a:endParaRPr>
          </a:p>
        </p:txBody>
      </p:sp>
      <p:sp>
        <p:nvSpPr>
          <p:cNvPr id="18478" name="文本框 4142"/>
          <p:cNvSpPr txBox="1">
            <a:spLocks noChangeArrowheads="1"/>
          </p:cNvSpPr>
          <p:nvPr/>
        </p:nvSpPr>
        <p:spPr bwMode="auto">
          <a:xfrm>
            <a:off x="428596" y="571480"/>
            <a:ext cx="3529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（税收、国债等）</a:t>
            </a:r>
          </a:p>
        </p:txBody>
      </p:sp>
      <p:sp>
        <p:nvSpPr>
          <p:cNvPr id="18479" name="文本框 4143"/>
          <p:cNvSpPr txBox="1">
            <a:spLocks noChangeArrowheads="1"/>
          </p:cNvSpPr>
          <p:nvPr/>
        </p:nvSpPr>
        <p:spPr bwMode="auto">
          <a:xfrm>
            <a:off x="539750" y="2636838"/>
            <a:ext cx="6477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流</a:t>
            </a:r>
          </a:p>
          <a:p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出</a:t>
            </a:r>
          </a:p>
        </p:txBody>
      </p:sp>
      <p:sp>
        <p:nvSpPr>
          <p:cNvPr id="18480" name="文本框 4144"/>
          <p:cNvSpPr txBox="1">
            <a:spLocks noChangeArrowheads="1"/>
          </p:cNvSpPr>
          <p:nvPr/>
        </p:nvSpPr>
        <p:spPr bwMode="auto">
          <a:xfrm>
            <a:off x="428596" y="4143380"/>
            <a:ext cx="61555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储蓄等</a:t>
            </a:r>
          </a:p>
        </p:txBody>
      </p:sp>
      <p:sp>
        <p:nvSpPr>
          <p:cNvPr id="18481" name="文本框 4145"/>
          <p:cNvSpPr txBox="1">
            <a:spLocks noChangeArrowheads="1"/>
          </p:cNvSpPr>
          <p:nvPr/>
        </p:nvSpPr>
        <p:spPr bwMode="auto">
          <a:xfrm>
            <a:off x="5867400" y="4941888"/>
            <a:ext cx="1512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投资等</a:t>
            </a:r>
          </a:p>
        </p:txBody>
      </p:sp>
      <p:sp>
        <p:nvSpPr>
          <p:cNvPr id="18482" name="文本框 4146"/>
          <p:cNvSpPr txBox="1">
            <a:spLocks noChangeArrowheads="1"/>
          </p:cNvSpPr>
          <p:nvPr/>
        </p:nvSpPr>
        <p:spPr bwMode="auto">
          <a:xfrm>
            <a:off x="7220347" y="4437063"/>
            <a:ext cx="61555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流入</a:t>
            </a:r>
          </a:p>
        </p:txBody>
      </p:sp>
      <p:sp>
        <p:nvSpPr>
          <p:cNvPr id="18483" name="文本框 4147"/>
          <p:cNvSpPr txBox="1">
            <a:spLocks noChangeArrowheads="1"/>
          </p:cNvSpPr>
          <p:nvPr/>
        </p:nvSpPr>
        <p:spPr bwMode="auto">
          <a:xfrm>
            <a:off x="7885113" y="2420938"/>
            <a:ext cx="1258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 </a:t>
            </a: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出口</a:t>
            </a:r>
          </a:p>
        </p:txBody>
      </p:sp>
      <p:sp>
        <p:nvSpPr>
          <p:cNvPr id="18484" name="文本框 4148"/>
          <p:cNvSpPr txBox="1">
            <a:spLocks noChangeArrowheads="1"/>
          </p:cNvSpPr>
          <p:nvPr/>
        </p:nvSpPr>
        <p:spPr bwMode="auto">
          <a:xfrm>
            <a:off x="8156972" y="3500438"/>
            <a:ext cx="61555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99"/>
                </a:solidFill>
                <a:latin typeface="Times New Roman" pitchFamily="18" charset="0"/>
                <a:ea typeface="楷体_GB2312" pitchFamily="49" charset="-122"/>
              </a:rPr>
              <a:t>进口</a:t>
            </a:r>
          </a:p>
        </p:txBody>
      </p:sp>
      <p:sp>
        <p:nvSpPr>
          <p:cNvPr id="18485" name="文本框 4149"/>
          <p:cNvSpPr txBox="1">
            <a:spLocks noChangeArrowheads="1"/>
          </p:cNvSpPr>
          <p:nvPr/>
        </p:nvSpPr>
        <p:spPr bwMode="auto">
          <a:xfrm>
            <a:off x="500034" y="5929330"/>
            <a:ext cx="76438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概念：市场机制中的需求侧与供给侧</a:t>
            </a:r>
            <a:endParaRPr lang="zh-CN" altLang="en-US" sz="36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86" name="直接连接符 4150"/>
          <p:cNvSpPr>
            <a:spLocks noChangeShapeType="1"/>
          </p:cNvSpPr>
          <p:nvPr/>
        </p:nvSpPr>
        <p:spPr bwMode="auto">
          <a:xfrm>
            <a:off x="6804025" y="3500438"/>
            <a:ext cx="0" cy="792162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87" name="直接连接符 4151"/>
          <p:cNvSpPr>
            <a:spLocks noChangeShapeType="1"/>
          </p:cNvSpPr>
          <p:nvPr/>
        </p:nvSpPr>
        <p:spPr bwMode="auto">
          <a:xfrm flipV="1">
            <a:off x="7308850" y="3500438"/>
            <a:ext cx="0" cy="1008062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88" name="直接连接符 4152"/>
          <p:cNvSpPr>
            <a:spLocks noChangeShapeType="1"/>
          </p:cNvSpPr>
          <p:nvPr/>
        </p:nvSpPr>
        <p:spPr bwMode="auto">
          <a:xfrm>
            <a:off x="7885113" y="3068638"/>
            <a:ext cx="1079500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89" name="直接连接符 4153"/>
          <p:cNvSpPr>
            <a:spLocks noChangeShapeType="1"/>
          </p:cNvSpPr>
          <p:nvPr/>
        </p:nvSpPr>
        <p:spPr bwMode="auto">
          <a:xfrm>
            <a:off x="8964613" y="3068638"/>
            <a:ext cx="0" cy="1584325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90" name="直接连接符 4154"/>
          <p:cNvSpPr>
            <a:spLocks noChangeShapeType="1"/>
          </p:cNvSpPr>
          <p:nvPr/>
        </p:nvSpPr>
        <p:spPr bwMode="auto">
          <a:xfrm flipV="1">
            <a:off x="8675688" y="3357563"/>
            <a:ext cx="0" cy="12954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91" name="直接连接符 4155"/>
          <p:cNvSpPr>
            <a:spLocks noChangeShapeType="1"/>
          </p:cNvSpPr>
          <p:nvPr/>
        </p:nvSpPr>
        <p:spPr bwMode="auto">
          <a:xfrm flipH="1">
            <a:off x="7885113" y="3357563"/>
            <a:ext cx="790575" cy="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92" name="直接连接符 4156"/>
          <p:cNvSpPr>
            <a:spLocks noChangeShapeType="1"/>
          </p:cNvSpPr>
          <p:nvPr/>
        </p:nvSpPr>
        <p:spPr bwMode="auto">
          <a:xfrm>
            <a:off x="6804025" y="2276475"/>
            <a:ext cx="0" cy="6477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93" name="直接连接符 4157"/>
          <p:cNvSpPr>
            <a:spLocks noChangeShapeType="1"/>
          </p:cNvSpPr>
          <p:nvPr/>
        </p:nvSpPr>
        <p:spPr bwMode="auto">
          <a:xfrm>
            <a:off x="7308850" y="2060575"/>
            <a:ext cx="0" cy="8636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1800"/>
          </a:p>
        </p:txBody>
      </p:sp>
      <p:sp>
        <p:nvSpPr>
          <p:cNvPr id="18494" name="直接连接符 4158"/>
          <p:cNvSpPr>
            <a:spLocks noChangeShapeType="1"/>
          </p:cNvSpPr>
          <p:nvPr/>
        </p:nvSpPr>
        <p:spPr bwMode="auto">
          <a:xfrm>
            <a:off x="7740650" y="549275"/>
            <a:ext cx="0" cy="23749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357166"/>
            <a:ext cx="7858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背景二：中国经济失去结构支撑点</a:t>
            </a:r>
            <a:endParaRPr lang="zh-CN" altLang="en-US" sz="4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7158" y="1928802"/>
            <a:ext cx="4071966" cy="4214842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出口加工型制造业</a:t>
            </a:r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廉价劳动力的大量投入</a:t>
            </a:r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 劳动力成本上升（“刘易斯拐点”）</a:t>
            </a:r>
            <a:r>
              <a:rPr lang="zh-CN" altLang="en-US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endParaRPr lang="zh-CN" altLang="en-US" sz="36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14876" y="1928802"/>
            <a:ext cx="4071966" cy="4214842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重工业制造业</a:t>
            </a:r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 投资的大量投入</a:t>
            </a:r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3600" dirty="0" smtClean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dirty="0" smtClean="0">
                <a:solidFill>
                  <a:srgbClr val="00FFFF"/>
                </a:solidFill>
                <a:latin typeface="楷体" pitchFamily="49" charset="-122"/>
                <a:ea typeface="楷体" pitchFamily="49" charset="-122"/>
              </a:rPr>
              <a:t> 产能过剩；成本、资源、环境制约</a:t>
            </a:r>
            <a:endParaRPr lang="zh-CN" altLang="en-US" sz="3600" dirty="0">
              <a:solidFill>
                <a:srgbClr val="00FF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1214422"/>
            <a:ext cx="735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中国以传统制造业为支撑的经济增长</a:t>
            </a:r>
            <a:endParaRPr lang="zh-CN" altLang="en-US" sz="32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2C1D3"/>
      </a:accent6>
      <a:hlink>
        <a:srgbClr val="6767FF"/>
      </a:hlink>
      <a:folHlink>
        <a:srgbClr val="9933FF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file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C"/>
      </a:accent5>
      <a:accent6>
        <a:srgbClr val="B70000"/>
      </a:accent6>
      <a:hlink>
        <a:srgbClr val="336699"/>
      </a:hlink>
      <a:folHlink>
        <a:srgbClr val="003366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ends">
  <a:themeElements>
    <a:clrScheme name="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0"/>
      </a:accent5>
      <a:accent6>
        <a:srgbClr val="E5B900"/>
      </a:accent6>
      <a:hlink>
        <a:srgbClr val="FF0000"/>
      </a:hlink>
      <a:folHlink>
        <a:srgbClr val="3333CC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1449</Words>
  <PresentationFormat>全屏显示(4:3)</PresentationFormat>
  <Paragraphs>249</Paragraphs>
  <Slides>28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28</vt:i4>
      </vt:variant>
    </vt:vector>
  </HeadingPairs>
  <TitlesOfParts>
    <vt:vector size="32" baseType="lpstr">
      <vt:lpstr>Watermark</vt:lpstr>
      <vt:lpstr>Profile</vt:lpstr>
      <vt:lpstr>Blends</vt:lpstr>
      <vt:lpstr>Office 主题</vt:lpstr>
      <vt:lpstr>幻灯片 1</vt:lpstr>
      <vt:lpstr>  </vt:lpstr>
      <vt:lpstr>        本讲主要内容 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 认识1 </vt:lpstr>
      <vt:lpstr> 认识2</vt:lpstr>
      <vt:lpstr>幻灯片 15</vt:lpstr>
      <vt:lpstr>幻灯片 16</vt:lpstr>
      <vt:lpstr>幻灯片 17</vt:lpstr>
      <vt:lpstr>任务清单：推动供给侧结构性改革         当前主要从哪些方面着手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谢鲁江</dc:creator>
  <cp:lastModifiedBy>谢鲁江</cp:lastModifiedBy>
  <cp:revision>189</cp:revision>
  <dcterms:modified xsi:type="dcterms:W3CDTF">2016-09-20T01:38:32Z</dcterms:modified>
</cp:coreProperties>
</file>